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6" r:id="rId1"/>
    <p:sldMasterId id="2147483712" r:id="rId2"/>
    <p:sldMasterId id="2147483727" r:id="rId3"/>
  </p:sldMasterIdLst>
  <p:notesMasterIdLst>
    <p:notesMasterId r:id="rId10"/>
  </p:notesMasterIdLst>
  <p:sldIdLst>
    <p:sldId id="488" r:id="rId4"/>
    <p:sldId id="508" r:id="rId5"/>
    <p:sldId id="506" r:id="rId6"/>
    <p:sldId id="503" r:id="rId7"/>
    <p:sldId id="502" r:id="rId8"/>
    <p:sldId id="509" r:id="rId9"/>
  </p:sldIdLst>
  <p:sldSz cx="12192000" cy="6858000"/>
  <p:notesSz cx="7010400" cy="9296400"/>
  <p:defaultTextStyle>
    <a:defPPr>
      <a:defRPr lang="es-CO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1727" autoAdjust="0"/>
  </p:normalViewPr>
  <p:slideViewPr>
    <p:cSldViewPr>
      <p:cViewPr varScale="1">
        <p:scale>
          <a:sx n="107" d="100"/>
          <a:sy n="107" d="100"/>
        </p:scale>
        <p:origin x="714" y="1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presProps" Target="presProps.xml"/><Relationship Id="rId5" Type="http://schemas.openxmlformats.org/officeDocument/2006/relationships/slide" Target="slides/slide2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6725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 dirty="0">
                <a:latin typeface="+mn-lt"/>
              </a:defRPr>
            </a:lvl1pPr>
          </a:lstStyle>
          <a:p>
            <a:pPr>
              <a:defRPr/>
            </a:pPr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6725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F0572A69-2FC7-4403-B792-1744B46570AA}" type="datetimeFigureOut">
              <a:rPr lang="es-CO"/>
              <a:pPr>
                <a:defRPr/>
              </a:pPr>
              <a:t>20/09/2016</a:t>
            </a:fld>
            <a:endParaRPr lang="es-CO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pPr lvl="0"/>
            <a:endParaRPr lang="es-CO" noProof="0" dirty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701675" y="4473575"/>
            <a:ext cx="5607050" cy="3660775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s-ES" noProof="0" smtClean="0"/>
              <a:t>Haga clic para modificar el estilo de texto del patrón</a:t>
            </a:r>
          </a:p>
          <a:p>
            <a:pPr lvl="1"/>
            <a:r>
              <a:rPr lang="es-ES" noProof="0" smtClean="0"/>
              <a:t>Segundo nivel</a:t>
            </a:r>
          </a:p>
          <a:p>
            <a:pPr lvl="2"/>
            <a:r>
              <a:rPr lang="es-ES" noProof="0" smtClean="0"/>
              <a:t>Tercer nivel</a:t>
            </a:r>
          </a:p>
          <a:p>
            <a:pPr lvl="3"/>
            <a:r>
              <a:rPr lang="es-ES" noProof="0" smtClean="0"/>
              <a:t>Cuarto nivel</a:t>
            </a:r>
          </a:p>
          <a:p>
            <a:pPr lvl="4"/>
            <a:r>
              <a:rPr lang="es-ES" noProof="0" smtClean="0"/>
              <a:t>Quinto nivel</a:t>
            </a:r>
            <a:endParaRPr lang="es-CO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3038475" cy="466725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 dirty="0">
                <a:latin typeface="+mn-lt"/>
              </a:defRPr>
            </a:lvl1pPr>
          </a:lstStyle>
          <a:p>
            <a:pPr>
              <a:defRPr/>
            </a:pPr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6725"/>
          </a:xfrm>
          <a:prstGeom prst="rect">
            <a:avLst/>
          </a:prstGeom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fld id="{3892123B-34A9-4065-AAC7-FBE68B494E56}" type="slidenum">
              <a:rPr lang="es-CO" altLang="es-CO"/>
              <a:pPr/>
              <a:t>‹Nº›</a:t>
            </a:fld>
            <a:endParaRPr lang="es-CO" altLang="es-CO"/>
          </a:p>
        </p:txBody>
      </p:sp>
    </p:spTree>
    <p:extLst>
      <p:ext uri="{BB962C8B-B14F-4D97-AF65-F5344CB8AC3E}">
        <p14:creationId xmlns:p14="http://schemas.microsoft.com/office/powerpoint/2010/main" val="89231920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Marcador de imagen de diapositiva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71" name="Marcador de nota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s-CO" altLang="es-CO" smtClean="0"/>
          </a:p>
        </p:txBody>
      </p:sp>
      <p:sp>
        <p:nvSpPr>
          <p:cNvPr id="7172" name="Marcador de número de diapositiva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fld id="{F7DF773E-F4CE-46CF-A95B-E92EBBA2C06A}" type="slidenum">
              <a:rPr lang="es-CO" altLang="es-CO"/>
              <a:pPr/>
              <a:t>4</a:t>
            </a:fld>
            <a:endParaRPr lang="es-CO" altLang="es-CO"/>
          </a:p>
        </p:txBody>
      </p:sp>
    </p:spTree>
    <p:extLst>
      <p:ext uri="{BB962C8B-B14F-4D97-AF65-F5344CB8AC3E}">
        <p14:creationId xmlns:p14="http://schemas.microsoft.com/office/powerpoint/2010/main" val="24408523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92123B-34A9-4065-AAC7-FBE68B494E56}" type="slidenum">
              <a:rPr lang="es-CO" altLang="es-CO" smtClean="0"/>
              <a:pPr/>
              <a:t>5</a:t>
            </a:fld>
            <a:endParaRPr lang="es-CO" altLang="es-CO"/>
          </a:p>
        </p:txBody>
      </p:sp>
    </p:spTree>
    <p:extLst>
      <p:ext uri="{BB962C8B-B14F-4D97-AF65-F5344CB8AC3E}">
        <p14:creationId xmlns:p14="http://schemas.microsoft.com/office/powerpoint/2010/main" val="25216805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22363"/>
            <a:ext cx="103632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8416796-879C-46DB-A1E0-F9E06DD3ED31}" type="datetimeFigureOut">
              <a:rPr lang="es-CO"/>
              <a:pPr>
                <a:defRPr/>
              </a:pPr>
              <a:t>20/09/2016</a:t>
            </a:fld>
            <a:endParaRPr lang="es-CO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4566A7F-3355-4872-B269-FF73879ED3A0}" type="slidenum">
              <a:rPr lang="es-CO" altLang="es-CO"/>
              <a:pPr/>
              <a:t>‹Nº›</a:t>
            </a:fld>
            <a:endParaRPr lang="es-CO" altLang="es-CO"/>
          </a:p>
        </p:txBody>
      </p:sp>
    </p:spTree>
    <p:extLst>
      <p:ext uri="{BB962C8B-B14F-4D97-AF65-F5344CB8AC3E}">
        <p14:creationId xmlns:p14="http://schemas.microsoft.com/office/powerpoint/2010/main" val="35653104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16429DD-552E-4E6E-A33A-794F1342422C}" type="datetimeFigureOut">
              <a:rPr lang="es-CO"/>
              <a:pPr>
                <a:defRPr/>
              </a:pPr>
              <a:t>20/09/2016</a:t>
            </a:fld>
            <a:endParaRPr lang="es-CO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070744E-B37E-4956-8F02-77221173F830}" type="slidenum">
              <a:rPr lang="es-CO" altLang="es-CO"/>
              <a:pPr/>
              <a:t>‹Nº›</a:t>
            </a:fld>
            <a:endParaRPr lang="es-CO" altLang="es-CO"/>
          </a:p>
        </p:txBody>
      </p:sp>
    </p:spTree>
    <p:extLst>
      <p:ext uri="{BB962C8B-B14F-4D97-AF65-F5344CB8AC3E}">
        <p14:creationId xmlns:p14="http://schemas.microsoft.com/office/powerpoint/2010/main" val="24258867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2" y="365127"/>
            <a:ext cx="2628900" cy="5811839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3" y="365127"/>
            <a:ext cx="7734300" cy="5811839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2D6BCC-6FA0-47FF-8353-B0DA6DA5664C}" type="datetimeFigureOut">
              <a:rPr lang="es-CO"/>
              <a:pPr>
                <a:defRPr/>
              </a:pPr>
              <a:t>20/09/2016</a:t>
            </a:fld>
            <a:endParaRPr lang="es-CO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42C9B5B-6D2B-4FBD-A1EC-AF8013924DA9}" type="slidenum">
              <a:rPr lang="es-CO" altLang="es-CO"/>
              <a:pPr/>
              <a:t>‹Nº›</a:t>
            </a:fld>
            <a:endParaRPr lang="es-CO" altLang="es-CO"/>
          </a:p>
        </p:txBody>
      </p:sp>
    </p:spTree>
    <p:extLst>
      <p:ext uri="{BB962C8B-B14F-4D97-AF65-F5344CB8AC3E}">
        <p14:creationId xmlns:p14="http://schemas.microsoft.com/office/powerpoint/2010/main" val="1506405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7 Imagen" descr="slide 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9 Marcador de número de diapositiva"/>
          <p:cNvSpPr txBox="1">
            <a:spLocks/>
          </p:cNvSpPr>
          <p:nvPr/>
        </p:nvSpPr>
        <p:spPr bwMode="auto">
          <a:xfrm>
            <a:off x="9309100" y="6524625"/>
            <a:ext cx="28448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 eaLnBrk="1" hangingPunct="1"/>
            <a:fld id="{CA4B0596-4FE1-462B-A6B4-82E61A35DC85}" type="slidenum">
              <a:rPr lang="es-ES" altLang="es-CO" sz="1100">
                <a:solidFill>
                  <a:srgbClr val="000000"/>
                </a:solidFill>
                <a:latin typeface="Arial" charset="0"/>
                <a:cs typeface="Arial" charset="0"/>
              </a:rPr>
              <a:pPr algn="r" eaLnBrk="1" hangingPunct="1"/>
              <a:t>‹Nº›</a:t>
            </a:fld>
            <a:endParaRPr lang="es-ES" altLang="es-CO" sz="1100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4400" y="4114802"/>
            <a:ext cx="10363200" cy="1470025"/>
          </a:xfrm>
        </p:spPr>
        <p:txBody>
          <a:bodyPr/>
          <a:lstStyle>
            <a:lvl1pPr>
              <a:defRPr sz="2709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492448362"/>
      </p:ext>
    </p:extLst>
  </p:cSld>
  <p:clrMapOvr>
    <a:masterClrMapping/>
  </p:clrMapOvr>
  <p:transition spd="slow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22363"/>
            <a:ext cx="103632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38E83C-185D-40CA-BC3E-E49740C0525A}" type="datetimeFigureOut">
              <a:rPr lang="es-CO"/>
              <a:pPr>
                <a:defRPr/>
              </a:pPr>
              <a:t>20/09/2016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593307D-CFD4-4875-A30F-94C3A015C157}" type="slidenum">
              <a:rPr lang="es-CO"/>
              <a:pPr>
                <a:defRPr/>
              </a:pPr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7668764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D410122-84A8-4EDB-8A9F-E0FB2D1599D8}" type="datetimeFigureOut">
              <a:rPr lang="es-CO"/>
              <a:pPr>
                <a:defRPr/>
              </a:pPr>
              <a:t>20/09/2016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09CD54-0ABA-4537-8579-CFCD5FF650FB}" type="slidenum">
              <a:rPr lang="es-CO"/>
              <a:pPr>
                <a:defRPr/>
              </a:pPr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653523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2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6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A6E668A-C731-4118-A4F2-1BFA9DD77D1C}" type="datetimeFigureOut">
              <a:rPr lang="es-CO"/>
              <a:pPr>
                <a:defRPr/>
              </a:pPr>
              <a:t>20/09/2016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BC1261-7418-452A-BD10-1EEAD8CB7025}" type="slidenum">
              <a:rPr lang="es-CO"/>
              <a:pPr>
                <a:defRPr/>
              </a:pPr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2193967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9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9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FDE5C1A-7F8D-4D01-B6D6-8214D603F88C}" type="datetimeFigureOut">
              <a:rPr lang="es-CO"/>
              <a:pPr>
                <a:defRPr/>
              </a:pPr>
              <a:t>20/09/2016</a:t>
            </a:fld>
            <a:endParaRPr lang="es-CO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CO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CAB6C0B-4403-4D50-BFC4-8E9A811CFBB0}" type="slidenum">
              <a:rPr lang="es-CO"/>
              <a:pPr>
                <a:defRPr/>
              </a:pPr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3287091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8"/>
            <a:ext cx="105156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3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3" y="2505075"/>
            <a:ext cx="5183188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B9B0F25-64BB-489D-9316-3141ED2963AE}" type="datetimeFigureOut">
              <a:rPr lang="es-CO"/>
              <a:pPr>
                <a:defRPr/>
              </a:pPr>
              <a:t>20/09/2016</a:t>
            </a:fld>
            <a:endParaRPr lang="es-CO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CO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12A6D7-C46E-4FB3-89E1-EF480700BE13}" type="slidenum">
              <a:rPr lang="es-CO"/>
              <a:pPr>
                <a:defRPr/>
              </a:pPr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54822111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BADCD38-1134-4BB9-A52E-2D59CF0FFBEA}" type="datetimeFigureOut">
              <a:rPr lang="es-CO"/>
              <a:pPr>
                <a:defRPr/>
              </a:pPr>
              <a:t>20/09/2016</a:t>
            </a:fld>
            <a:endParaRPr lang="es-CO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CO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391CCE8-8073-461B-86AE-3B6BDCDDF823}" type="slidenum">
              <a:rPr lang="es-CO"/>
              <a:pPr>
                <a:defRPr/>
              </a:pPr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06012275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7139771-EFC4-4B53-B9D8-B59F31852D78}" type="datetimeFigureOut">
              <a:rPr lang="es-CO"/>
              <a:pPr>
                <a:defRPr/>
              </a:pPr>
              <a:t>20/09/2016</a:t>
            </a:fld>
            <a:endParaRPr lang="es-CO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CO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8F65B0F-983B-4E66-9382-93F1BC23E2E7}" type="slidenum">
              <a:rPr lang="es-CO"/>
              <a:pPr>
                <a:defRPr/>
              </a:pPr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470484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7CB2A08-E8EB-4759-8B67-D526A08E0277}" type="datetimeFigureOut">
              <a:rPr lang="es-CO"/>
              <a:pPr>
                <a:defRPr/>
              </a:pPr>
              <a:t>20/09/2016</a:t>
            </a:fld>
            <a:endParaRPr lang="es-CO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C8CF97A-B820-48D9-A7C1-81F1F416C407}" type="slidenum">
              <a:rPr lang="es-CO" altLang="es-CO"/>
              <a:pPr/>
              <a:t>‹Nº›</a:t>
            </a:fld>
            <a:endParaRPr lang="es-CO" altLang="es-CO"/>
          </a:p>
        </p:txBody>
      </p:sp>
    </p:spTree>
    <p:extLst>
      <p:ext uri="{BB962C8B-B14F-4D97-AF65-F5344CB8AC3E}">
        <p14:creationId xmlns:p14="http://schemas.microsoft.com/office/powerpoint/2010/main" val="313500977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9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6897E0-6798-4EE4-B3DF-486553F02C26}" type="datetimeFigureOut">
              <a:rPr lang="es-CO"/>
              <a:pPr>
                <a:defRPr/>
              </a:pPr>
              <a:t>20/09/2016</a:t>
            </a:fld>
            <a:endParaRPr lang="es-CO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CO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CBBACF2-7CAF-4C64-BB8E-D1C238045322}" type="slidenum">
              <a:rPr lang="es-CO"/>
              <a:pPr>
                <a:defRPr/>
              </a:pPr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3280400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9"/>
            <a:ext cx="617220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s-ES" noProof="0" smtClean="0"/>
              <a:t>Haga clic en el icono para agregar una imagen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92A083B-0D9E-44B8-9C03-70D9D02E1B97}" type="datetimeFigureOut">
              <a:rPr lang="es-CO"/>
              <a:pPr>
                <a:defRPr/>
              </a:pPr>
              <a:t>20/09/2016</a:t>
            </a:fld>
            <a:endParaRPr lang="es-CO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CO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BE9A8C9-7B9D-40AF-B0B7-43E4D500D2E8}" type="slidenum">
              <a:rPr lang="es-CO"/>
              <a:pPr>
                <a:defRPr/>
              </a:pPr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262122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46954D0-7865-4D3B-B055-CE08A5E148E9}" type="datetimeFigureOut">
              <a:rPr lang="es-CO"/>
              <a:pPr>
                <a:defRPr/>
              </a:pPr>
              <a:t>20/09/2016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E5EF448-46CC-4790-9A81-DD312AADE52B}" type="slidenum">
              <a:rPr lang="es-CO"/>
              <a:pPr>
                <a:defRPr/>
              </a:pPr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5662729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2" y="365127"/>
            <a:ext cx="2628900" cy="5811839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3" y="365127"/>
            <a:ext cx="7734300" cy="5811839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71EB5A5-82CB-4803-87E3-27CE5A9A918E}" type="datetimeFigureOut">
              <a:rPr lang="es-CO"/>
              <a:pPr>
                <a:defRPr/>
              </a:pPr>
              <a:t>20/09/2016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C1E9E34-9E0D-401E-91FD-E9555BBD268C}" type="slidenum">
              <a:rPr lang="es-CO"/>
              <a:pPr>
                <a:defRPr/>
              </a:pPr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5806994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7 Imagen" descr="slide 1.jp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68516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9 Marcador de número de diapositiva"/>
          <p:cNvSpPr txBox="1">
            <a:spLocks/>
          </p:cNvSpPr>
          <p:nvPr userDrawn="1"/>
        </p:nvSpPr>
        <p:spPr bwMode="auto">
          <a:xfrm>
            <a:off x="9309101" y="6524626"/>
            <a:ext cx="2844800" cy="4762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 eaLnBrk="1" hangingPunct="1">
              <a:defRPr/>
            </a:pPr>
            <a:fld id="{E2FACB6C-026A-4AF6-8E01-F2FBD27373D2}" type="slidenum">
              <a:rPr lang="es-ES" sz="1185" smtClean="0">
                <a:solidFill>
                  <a:prstClr val="black"/>
                </a:solidFill>
              </a:rPr>
              <a:pPr algn="r" eaLnBrk="1" hangingPunct="1">
                <a:defRPr/>
              </a:pPr>
              <a:t>‹Nº›</a:t>
            </a:fld>
            <a:endParaRPr lang="es-ES" sz="1185" dirty="0" smtClean="0">
              <a:solidFill>
                <a:prstClr val="black"/>
              </a:solidFill>
            </a:endParaRPr>
          </a:p>
        </p:txBody>
      </p:sp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4400" y="4114802"/>
            <a:ext cx="10363200" cy="1470025"/>
          </a:xfrm>
        </p:spPr>
        <p:txBody>
          <a:bodyPr/>
          <a:lstStyle>
            <a:lvl1pPr>
              <a:defRPr sz="2709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12647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8617943"/>
      </p:ext>
    </p:extLst>
  </p:cSld>
  <p:clrMapOvr>
    <a:masterClrMapping/>
  </p:clrMapOvr>
  <p:transition spd="med">
    <p:fade thruBlk="1"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9005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22363"/>
            <a:ext cx="103632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38E83C-185D-40CA-BC3E-E49740C0525A}" type="datetimeFigureOut">
              <a:rPr lang="es-CO"/>
              <a:pPr>
                <a:defRPr/>
              </a:pPr>
              <a:t>20/09/2016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593307D-CFD4-4875-A30F-94C3A015C157}" type="slidenum">
              <a:rPr lang="es-CO"/>
              <a:pPr>
                <a:defRPr/>
              </a:pPr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9925450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D410122-84A8-4EDB-8A9F-E0FB2D1599D8}" type="datetimeFigureOut">
              <a:rPr lang="es-CO"/>
              <a:pPr>
                <a:defRPr/>
              </a:pPr>
              <a:t>20/09/2016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09CD54-0ABA-4537-8579-CFCD5FF650FB}" type="slidenum">
              <a:rPr lang="es-CO"/>
              <a:pPr>
                <a:defRPr/>
              </a:pPr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60258990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2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6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A6E668A-C731-4118-A4F2-1BFA9DD77D1C}" type="datetimeFigureOut">
              <a:rPr lang="es-CO"/>
              <a:pPr>
                <a:defRPr/>
              </a:pPr>
              <a:t>20/09/2016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BC1261-7418-452A-BD10-1EEAD8CB7025}" type="slidenum">
              <a:rPr lang="es-CO"/>
              <a:pPr>
                <a:defRPr/>
              </a:pPr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4699868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2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6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3252FB2-3523-4B3F-9EEE-C68203D4FC33}" type="datetimeFigureOut">
              <a:rPr lang="es-CO"/>
              <a:pPr>
                <a:defRPr/>
              </a:pPr>
              <a:t>20/09/2016</a:t>
            </a:fld>
            <a:endParaRPr lang="es-CO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F513366-9207-4631-AE72-FA179C58FB79}" type="slidenum">
              <a:rPr lang="es-CO" altLang="es-CO"/>
              <a:pPr/>
              <a:t>‹Nº›</a:t>
            </a:fld>
            <a:endParaRPr lang="es-CO" altLang="es-CO"/>
          </a:p>
        </p:txBody>
      </p:sp>
    </p:spTree>
    <p:extLst>
      <p:ext uri="{BB962C8B-B14F-4D97-AF65-F5344CB8AC3E}">
        <p14:creationId xmlns:p14="http://schemas.microsoft.com/office/powerpoint/2010/main" val="140056813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9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9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FDE5C1A-7F8D-4D01-B6D6-8214D603F88C}" type="datetimeFigureOut">
              <a:rPr lang="es-CO"/>
              <a:pPr>
                <a:defRPr/>
              </a:pPr>
              <a:t>20/09/2016</a:t>
            </a:fld>
            <a:endParaRPr lang="es-CO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CO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CAB6C0B-4403-4D50-BFC4-8E9A811CFBB0}" type="slidenum">
              <a:rPr lang="es-CO"/>
              <a:pPr>
                <a:defRPr/>
              </a:pPr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95897966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8"/>
            <a:ext cx="105156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3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3" y="2505075"/>
            <a:ext cx="5183188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B9B0F25-64BB-489D-9316-3141ED2963AE}" type="datetimeFigureOut">
              <a:rPr lang="es-CO"/>
              <a:pPr>
                <a:defRPr/>
              </a:pPr>
              <a:t>20/09/2016</a:t>
            </a:fld>
            <a:endParaRPr lang="es-CO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CO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12A6D7-C46E-4FB3-89E1-EF480700BE13}" type="slidenum">
              <a:rPr lang="es-CO"/>
              <a:pPr>
                <a:defRPr/>
              </a:pPr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5734882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BADCD38-1134-4BB9-A52E-2D59CF0FFBEA}" type="datetimeFigureOut">
              <a:rPr lang="es-CO"/>
              <a:pPr>
                <a:defRPr/>
              </a:pPr>
              <a:t>20/09/2016</a:t>
            </a:fld>
            <a:endParaRPr lang="es-CO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CO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391CCE8-8073-461B-86AE-3B6BDCDDF823}" type="slidenum">
              <a:rPr lang="es-CO"/>
              <a:pPr>
                <a:defRPr/>
              </a:pPr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66908339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7139771-EFC4-4B53-B9D8-B59F31852D78}" type="datetimeFigureOut">
              <a:rPr lang="es-CO"/>
              <a:pPr>
                <a:defRPr/>
              </a:pPr>
              <a:t>20/09/2016</a:t>
            </a:fld>
            <a:endParaRPr lang="es-CO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CO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8F65B0F-983B-4E66-9382-93F1BC23E2E7}" type="slidenum">
              <a:rPr lang="es-CO"/>
              <a:pPr>
                <a:defRPr/>
              </a:pPr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4192960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9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6897E0-6798-4EE4-B3DF-486553F02C26}" type="datetimeFigureOut">
              <a:rPr lang="es-CO"/>
              <a:pPr>
                <a:defRPr/>
              </a:pPr>
              <a:t>20/09/2016</a:t>
            </a:fld>
            <a:endParaRPr lang="es-CO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CO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CBBACF2-7CAF-4C64-BB8E-D1C238045322}" type="slidenum">
              <a:rPr lang="es-CO"/>
              <a:pPr>
                <a:defRPr/>
              </a:pPr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86994971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9"/>
            <a:ext cx="617220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s-ES" noProof="0" smtClean="0"/>
              <a:t>Haga clic en el icono para agregar una imagen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92A083B-0D9E-44B8-9C03-70D9D02E1B97}" type="datetimeFigureOut">
              <a:rPr lang="es-CO"/>
              <a:pPr>
                <a:defRPr/>
              </a:pPr>
              <a:t>20/09/2016</a:t>
            </a:fld>
            <a:endParaRPr lang="es-CO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CO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BE9A8C9-7B9D-40AF-B0B7-43E4D500D2E8}" type="slidenum">
              <a:rPr lang="es-CO"/>
              <a:pPr>
                <a:defRPr/>
              </a:pPr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90902246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46954D0-7865-4D3B-B055-CE08A5E148E9}" type="datetimeFigureOut">
              <a:rPr lang="es-CO"/>
              <a:pPr>
                <a:defRPr/>
              </a:pPr>
              <a:t>20/09/2016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E5EF448-46CC-4790-9A81-DD312AADE52B}" type="slidenum">
              <a:rPr lang="es-CO"/>
              <a:pPr>
                <a:defRPr/>
              </a:pPr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91204361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2" y="365127"/>
            <a:ext cx="2628900" cy="5811839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3" y="365127"/>
            <a:ext cx="7734300" cy="5811839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71EB5A5-82CB-4803-87E3-27CE5A9A918E}" type="datetimeFigureOut">
              <a:rPr lang="es-CO"/>
              <a:pPr>
                <a:defRPr/>
              </a:pPr>
              <a:t>20/09/2016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C1E9E34-9E0D-401E-91FD-E9555BBD268C}" type="slidenum">
              <a:rPr lang="es-CO"/>
              <a:pPr>
                <a:defRPr/>
              </a:pPr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122793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7 Imagen" descr="slide 1.jp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68516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9 Marcador de número de diapositiva"/>
          <p:cNvSpPr txBox="1">
            <a:spLocks/>
          </p:cNvSpPr>
          <p:nvPr userDrawn="1"/>
        </p:nvSpPr>
        <p:spPr bwMode="auto">
          <a:xfrm>
            <a:off x="9309101" y="6524626"/>
            <a:ext cx="2844800" cy="4762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 eaLnBrk="1" hangingPunct="1">
              <a:defRPr/>
            </a:pPr>
            <a:fld id="{E2FACB6C-026A-4AF6-8E01-F2FBD27373D2}" type="slidenum">
              <a:rPr lang="es-ES" sz="1185" smtClean="0">
                <a:solidFill>
                  <a:prstClr val="black"/>
                </a:solidFill>
              </a:rPr>
              <a:pPr algn="r" eaLnBrk="1" hangingPunct="1">
                <a:defRPr/>
              </a:pPr>
              <a:t>‹Nº›</a:t>
            </a:fld>
            <a:endParaRPr lang="es-ES" sz="1185" dirty="0" smtClean="0">
              <a:solidFill>
                <a:prstClr val="black"/>
              </a:solidFill>
            </a:endParaRPr>
          </a:p>
        </p:txBody>
      </p:sp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4400" y="4114802"/>
            <a:ext cx="10363200" cy="1470025"/>
          </a:xfrm>
        </p:spPr>
        <p:txBody>
          <a:bodyPr/>
          <a:lstStyle>
            <a:lvl1pPr>
              <a:defRPr sz="2709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75716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2577871"/>
      </p:ext>
    </p:extLst>
  </p:cSld>
  <p:clrMapOvr>
    <a:masterClrMapping/>
  </p:clrMapOvr>
  <p:transition spd="med">
    <p:fade thruBlk="1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9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9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156AE27-14CB-48FE-970C-F346A99C9BD9}" type="datetimeFigureOut">
              <a:rPr lang="es-CO"/>
              <a:pPr>
                <a:defRPr/>
              </a:pPr>
              <a:t>20/09/2016</a:t>
            </a:fld>
            <a:endParaRPr lang="es-CO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CO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E3F7C02-D801-41E3-AA6A-CFF349B28264}" type="slidenum">
              <a:rPr lang="es-CO" altLang="es-CO"/>
              <a:pPr/>
              <a:t>‹Nº›</a:t>
            </a:fld>
            <a:endParaRPr lang="es-CO" altLang="es-CO"/>
          </a:p>
        </p:txBody>
      </p:sp>
    </p:spTree>
    <p:extLst>
      <p:ext uri="{BB962C8B-B14F-4D97-AF65-F5344CB8AC3E}">
        <p14:creationId xmlns:p14="http://schemas.microsoft.com/office/powerpoint/2010/main" val="72400435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10064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8"/>
            <a:ext cx="105156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3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3" y="2505075"/>
            <a:ext cx="5183188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6AB1D04-2512-4FF5-B330-5B1269F3E07E}" type="datetimeFigureOut">
              <a:rPr lang="es-CO"/>
              <a:pPr>
                <a:defRPr/>
              </a:pPr>
              <a:t>20/09/2016</a:t>
            </a:fld>
            <a:endParaRPr lang="es-CO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CO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D4B4664-7293-44BF-8CE0-092C8DB85084}" type="slidenum">
              <a:rPr lang="es-CO" altLang="es-CO"/>
              <a:pPr/>
              <a:t>‹Nº›</a:t>
            </a:fld>
            <a:endParaRPr lang="es-CO" altLang="es-CO"/>
          </a:p>
        </p:txBody>
      </p:sp>
    </p:spTree>
    <p:extLst>
      <p:ext uri="{BB962C8B-B14F-4D97-AF65-F5344CB8AC3E}">
        <p14:creationId xmlns:p14="http://schemas.microsoft.com/office/powerpoint/2010/main" val="40251130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43ADDCC-7128-4CBF-B87F-A7DF584FC8F7}" type="datetimeFigureOut">
              <a:rPr lang="es-CO"/>
              <a:pPr>
                <a:defRPr/>
              </a:pPr>
              <a:t>20/09/2016</a:t>
            </a:fld>
            <a:endParaRPr lang="es-CO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CO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69B342F-C5A9-43E6-BC45-0A6E54E3EB36}" type="slidenum">
              <a:rPr lang="es-CO" altLang="es-CO"/>
              <a:pPr/>
              <a:t>‹Nº›</a:t>
            </a:fld>
            <a:endParaRPr lang="es-CO" altLang="es-CO"/>
          </a:p>
        </p:txBody>
      </p:sp>
    </p:spTree>
    <p:extLst>
      <p:ext uri="{BB962C8B-B14F-4D97-AF65-F5344CB8AC3E}">
        <p14:creationId xmlns:p14="http://schemas.microsoft.com/office/powerpoint/2010/main" val="36620079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F9405B-1F73-438D-AAAB-1C158A20ED85}" type="datetimeFigureOut">
              <a:rPr lang="es-CO"/>
              <a:pPr>
                <a:defRPr/>
              </a:pPr>
              <a:t>20/09/2016</a:t>
            </a:fld>
            <a:endParaRPr lang="es-CO" dirty="0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CO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3D9B37C-350A-4BFB-BFD8-60A3715012F9}" type="slidenum">
              <a:rPr lang="es-CO" altLang="es-CO"/>
              <a:pPr/>
              <a:t>‹Nº›</a:t>
            </a:fld>
            <a:endParaRPr lang="es-CO" altLang="es-CO"/>
          </a:p>
        </p:txBody>
      </p:sp>
    </p:spTree>
    <p:extLst>
      <p:ext uri="{BB962C8B-B14F-4D97-AF65-F5344CB8AC3E}">
        <p14:creationId xmlns:p14="http://schemas.microsoft.com/office/powerpoint/2010/main" val="12251398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9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E7F16C2-D9D3-4192-8A4B-DD78E8DD36D5}" type="datetimeFigureOut">
              <a:rPr lang="es-CO"/>
              <a:pPr>
                <a:defRPr/>
              </a:pPr>
              <a:t>20/09/2016</a:t>
            </a:fld>
            <a:endParaRPr lang="es-CO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CO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BB0C41A-F886-4D63-918B-68905792EC74}" type="slidenum">
              <a:rPr lang="es-CO" altLang="es-CO"/>
              <a:pPr/>
              <a:t>‹Nº›</a:t>
            </a:fld>
            <a:endParaRPr lang="es-CO" altLang="es-CO"/>
          </a:p>
        </p:txBody>
      </p:sp>
    </p:spTree>
    <p:extLst>
      <p:ext uri="{BB962C8B-B14F-4D97-AF65-F5344CB8AC3E}">
        <p14:creationId xmlns:p14="http://schemas.microsoft.com/office/powerpoint/2010/main" val="37868592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9"/>
            <a:ext cx="617220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s-ES" noProof="0" smtClean="0"/>
              <a:t>Haga clic en el icono para agregar una imagen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65285B-1C38-43FC-AF5D-9331B63B5015}" type="datetimeFigureOut">
              <a:rPr lang="es-CO"/>
              <a:pPr>
                <a:defRPr/>
              </a:pPr>
              <a:t>20/09/2016</a:t>
            </a:fld>
            <a:endParaRPr lang="es-CO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CO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5C5C589-2C67-41F5-B15B-74FACBC9F90A}" type="slidenum">
              <a:rPr lang="es-CO" altLang="es-CO"/>
              <a:pPr/>
              <a:t>‹Nº›</a:t>
            </a:fld>
            <a:endParaRPr lang="es-CO" altLang="es-CO"/>
          </a:p>
        </p:txBody>
      </p:sp>
    </p:spTree>
    <p:extLst>
      <p:ext uri="{BB962C8B-B14F-4D97-AF65-F5344CB8AC3E}">
        <p14:creationId xmlns:p14="http://schemas.microsoft.com/office/powerpoint/2010/main" val="18214674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6" Type="http://schemas.openxmlformats.org/officeDocument/2006/relationships/image" Target="../media/image1.jpeg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9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8.xml"/><Relationship Id="rId16" Type="http://schemas.openxmlformats.org/officeDocument/2006/relationships/image" Target="../media/image1.jpeg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5" Type="http://schemas.openxmlformats.org/officeDocument/2006/relationships/theme" Target="../theme/theme3.xml"/><Relationship Id="rId10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4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S" altLang="es-CO" smtClean="0"/>
              <a:t>Haga clic para modificar el estilo de título del patrón</a:t>
            </a:r>
            <a:endParaRPr lang="en-US" altLang="es-CO" smtClean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altLang="es-CO" smtClean="0"/>
              <a:t>Haga clic para modificar el estilo de texto del patrón</a:t>
            </a:r>
          </a:p>
          <a:p>
            <a:pPr lvl="1"/>
            <a:r>
              <a:rPr lang="es-ES" altLang="es-CO" smtClean="0"/>
              <a:t>Segundo nivel</a:t>
            </a:r>
          </a:p>
          <a:p>
            <a:pPr lvl="2"/>
            <a:r>
              <a:rPr lang="es-ES" altLang="es-CO" smtClean="0"/>
              <a:t>Tercer nivel</a:t>
            </a:r>
          </a:p>
          <a:p>
            <a:pPr lvl="3"/>
            <a:r>
              <a:rPr lang="es-ES" altLang="es-CO" smtClean="0"/>
              <a:t>Cuarto nivel</a:t>
            </a:r>
          </a:p>
          <a:p>
            <a:pPr lvl="4"/>
            <a:r>
              <a:rPr lang="es-ES" altLang="es-CO" smtClean="0"/>
              <a:t>Quinto nivel</a:t>
            </a:r>
            <a:endParaRPr lang="en-US" altLang="es-CO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1064342C-034B-4BA5-B57A-28B8389CE165}" type="datetimeFigureOut">
              <a:rPr lang="es-CO"/>
              <a:pPr>
                <a:defRPr/>
              </a:pPr>
              <a:t>20/09/2016</a:t>
            </a:fld>
            <a:endParaRPr lang="es-CO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 dirty="0"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</a:defRPr>
            </a:lvl1pPr>
          </a:lstStyle>
          <a:p>
            <a:fld id="{98DBEB27-4080-453C-94AD-C4D2B4019D88}" type="slidenum">
              <a:rPr lang="es-CO" altLang="es-CO"/>
              <a:pPr/>
              <a:t>‹Nº›</a:t>
            </a:fld>
            <a:endParaRPr lang="es-CO" altLang="es-CO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</a:defRPr>
      </a:lvl9pPr>
    </p:titleStyle>
    <p:bodyStyle>
      <a:lvl1pPr marL="228600" indent="-228600" algn="l" rtl="0" eaLnBrk="1" fontAlgn="base" hangingPunct="1">
        <a:lnSpc>
          <a:spcPct val="90000"/>
        </a:lnSpc>
        <a:spcBef>
          <a:spcPts val="1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Placeholder 1"/>
          <p:cNvSpPr>
            <a:spLocks noGrp="1"/>
          </p:cNvSpPr>
          <p:nvPr>
            <p:ph type="title"/>
          </p:nvPr>
        </p:nvSpPr>
        <p:spPr bwMode="auto">
          <a:xfrm>
            <a:off x="838200" y="365126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S" smtClean="0"/>
              <a:t>Haga clic para modificar el estilo de título del patrón</a:t>
            </a:r>
            <a:endParaRPr lang="en-US" smtClean="0"/>
          </a:p>
        </p:txBody>
      </p:sp>
      <p:sp>
        <p:nvSpPr>
          <p:cNvPr id="205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 eaLnBrk="1" hangingPunct="1">
              <a:defRPr/>
            </a:pPr>
            <a:fld id="{27FE67B4-1120-4D69-AE3A-B21899A89DF0}" type="datetimeFigureOut">
              <a:rPr lang="es-CO"/>
              <a:pPr eaLnBrk="1" hangingPunct="1">
                <a:defRPr/>
              </a:pPr>
              <a:t>20/09/2016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 eaLnBrk="1" hangingPunct="1">
              <a:defRPr/>
            </a:pPr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 eaLnBrk="1" hangingPunct="1">
              <a:defRPr/>
            </a:pPr>
            <a:fld id="{1A27A146-5C9A-4DCF-B598-672C02F6CE09}" type="slidenum">
              <a:rPr lang="es-CO"/>
              <a:pPr eaLnBrk="1" hangingPunct="1">
                <a:defRPr/>
              </a:pPr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8456213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  <p:sldLayoutId id="2147483726" r:id="rId14"/>
  </p:sldLayoutIdLst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</a:defRPr>
      </a:lvl9pPr>
    </p:titleStyle>
    <p:bodyStyle>
      <a:lvl1pPr marL="228600" indent="-228600" algn="l" rtl="0" fontAlgn="base">
        <a:lnSpc>
          <a:spcPct val="90000"/>
        </a:lnSpc>
        <a:spcBef>
          <a:spcPts val="1000"/>
        </a:spcBef>
        <a:spcAft>
          <a:spcPct val="0"/>
        </a:spcAft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Placeholder 1"/>
          <p:cNvSpPr>
            <a:spLocks noGrp="1"/>
          </p:cNvSpPr>
          <p:nvPr>
            <p:ph type="title"/>
          </p:nvPr>
        </p:nvSpPr>
        <p:spPr bwMode="auto">
          <a:xfrm>
            <a:off x="838200" y="365126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S" smtClean="0"/>
              <a:t>Haga clic para modificar el estilo de título del patrón</a:t>
            </a:r>
            <a:endParaRPr lang="en-US" smtClean="0"/>
          </a:p>
        </p:txBody>
      </p:sp>
      <p:sp>
        <p:nvSpPr>
          <p:cNvPr id="205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 eaLnBrk="1" hangingPunct="1">
              <a:defRPr/>
            </a:pPr>
            <a:fld id="{27FE67B4-1120-4D69-AE3A-B21899A89DF0}" type="datetimeFigureOut">
              <a:rPr lang="es-CO"/>
              <a:pPr eaLnBrk="1" hangingPunct="1">
                <a:defRPr/>
              </a:pPr>
              <a:t>20/09/2016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 eaLnBrk="1" hangingPunct="1">
              <a:defRPr/>
            </a:pPr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 eaLnBrk="1" hangingPunct="1">
              <a:defRPr/>
            </a:pPr>
            <a:fld id="{1A27A146-5C9A-4DCF-B598-672C02F6CE09}" type="slidenum">
              <a:rPr lang="es-CO"/>
              <a:pPr eaLnBrk="1" hangingPunct="1">
                <a:defRPr/>
              </a:pPr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2864892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8" r:id="rId1"/>
    <p:sldLayoutId id="2147483729" r:id="rId2"/>
    <p:sldLayoutId id="2147483730" r:id="rId3"/>
    <p:sldLayoutId id="2147483731" r:id="rId4"/>
    <p:sldLayoutId id="2147483732" r:id="rId5"/>
    <p:sldLayoutId id="2147483733" r:id="rId6"/>
    <p:sldLayoutId id="2147483734" r:id="rId7"/>
    <p:sldLayoutId id="2147483735" r:id="rId8"/>
    <p:sldLayoutId id="2147483736" r:id="rId9"/>
    <p:sldLayoutId id="2147483737" r:id="rId10"/>
    <p:sldLayoutId id="2147483738" r:id="rId11"/>
    <p:sldLayoutId id="2147483739" r:id="rId12"/>
    <p:sldLayoutId id="2147483740" r:id="rId13"/>
    <p:sldLayoutId id="2147483741" r:id="rId14"/>
  </p:sldLayoutIdLst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</a:defRPr>
      </a:lvl9pPr>
    </p:titleStyle>
    <p:bodyStyle>
      <a:lvl1pPr marL="228600" indent="-228600" algn="l" rtl="0" fontAlgn="base">
        <a:lnSpc>
          <a:spcPct val="90000"/>
        </a:lnSpc>
        <a:spcBef>
          <a:spcPts val="1000"/>
        </a:spcBef>
        <a:spcAft>
          <a:spcPct val="0"/>
        </a:spcAft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5.png"/><Relationship Id="rId7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9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2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image" Target="../media/image4.png"/><Relationship Id="rId7" Type="http://schemas.openxmlformats.org/officeDocument/2006/relationships/image" Target="../media/image1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eg"/><Relationship Id="rId5" Type="http://schemas.openxmlformats.org/officeDocument/2006/relationships/hyperlink" Target="mailto:disec.arpec-redes@policia.gov.co" TargetMode="External"/><Relationship Id="rId4" Type="http://schemas.openxmlformats.org/officeDocument/2006/relationships/image" Target="../media/image14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jpg"/><Relationship Id="rId7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2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4" descr="http://2.bp.blogspot.com/-TFmyhm9S95U/T3FZN-SkFvI/AAAAAAAAACo/wLL5-N7qR2Y/s1600/rede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36613"/>
            <a:ext cx="12192000" cy="582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9" name="CuadroTexto 2"/>
          <p:cNvSpPr txBox="1">
            <a:spLocks noChangeArrowheads="1"/>
          </p:cNvSpPr>
          <p:nvPr/>
        </p:nvSpPr>
        <p:spPr bwMode="auto">
          <a:xfrm>
            <a:off x="68139" y="5805264"/>
            <a:ext cx="9340229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es-CO" altLang="es-CO" sz="2400" dirty="0" smtClean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Coronel GUSTAVO CHAVARRO ROMERO</a:t>
            </a:r>
            <a:endParaRPr lang="es-CO" altLang="es-CO" sz="2400" b="1" dirty="0">
              <a:solidFill>
                <a:schemeClr val="bg1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eaLnBrk="1" hangingPunct="1"/>
            <a:r>
              <a:rPr lang="es-CO" altLang="es-CO" sz="2400" dirty="0" smtClean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Subdirector </a:t>
            </a:r>
            <a:r>
              <a:rPr lang="es-CO" altLang="es-CO" sz="2400" dirty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de Seguridad Ciudadana</a:t>
            </a:r>
          </a:p>
        </p:txBody>
      </p:sp>
      <p:sp>
        <p:nvSpPr>
          <p:cNvPr id="4100" name="CuadroTexto 25"/>
          <p:cNvSpPr txBox="1">
            <a:spLocks noChangeArrowheads="1"/>
          </p:cNvSpPr>
          <p:nvPr/>
        </p:nvSpPr>
        <p:spPr bwMode="auto">
          <a:xfrm>
            <a:off x="8040216" y="6227763"/>
            <a:ext cx="430418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es-CO" altLang="es-CO" sz="2400" b="1" dirty="0" smtClean="0">
                <a:solidFill>
                  <a:schemeClr val="bg1"/>
                </a:solidFill>
                <a:latin typeface="Candara" pitchFamily="34" charset="0"/>
              </a:rPr>
              <a:t>Bogotá. D.C, septiembre </a:t>
            </a:r>
            <a:r>
              <a:rPr lang="es-CO" altLang="es-CO" sz="2400" b="1" dirty="0">
                <a:solidFill>
                  <a:schemeClr val="bg1"/>
                </a:solidFill>
                <a:latin typeface="Candara" pitchFamily="34" charset="0"/>
              </a:rPr>
              <a:t>2016</a:t>
            </a:r>
          </a:p>
        </p:txBody>
      </p:sp>
      <p:sp>
        <p:nvSpPr>
          <p:cNvPr id="65" name="CuadroTexto 19"/>
          <p:cNvSpPr txBox="1"/>
          <p:nvPr/>
        </p:nvSpPr>
        <p:spPr>
          <a:xfrm>
            <a:off x="442913" y="1268413"/>
            <a:ext cx="11306175" cy="10156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CO" sz="3600" b="1" dirty="0">
                <a:solidFill>
                  <a:schemeClr val="bg1"/>
                </a:solidFill>
                <a:latin typeface="+mn-lt"/>
              </a:rPr>
              <a:t>“RED DE APOYO Y SOLIDARIDAD CIUDADANA”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CO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2" name="CuadroTexto 19"/>
          <p:cNvSpPr txBox="1"/>
          <p:nvPr/>
        </p:nvSpPr>
        <p:spPr>
          <a:xfrm>
            <a:off x="2063750" y="204788"/>
            <a:ext cx="8761413" cy="5540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CO" sz="3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Dirección de Seguridad Ciudadana</a:t>
            </a:r>
          </a:p>
        </p:txBody>
      </p:sp>
      <p:sp>
        <p:nvSpPr>
          <p:cNvPr id="23" name="78 Rectángulo"/>
          <p:cNvSpPr/>
          <p:nvPr/>
        </p:nvSpPr>
        <p:spPr>
          <a:xfrm>
            <a:off x="9826625" y="6659563"/>
            <a:ext cx="2339975" cy="138112"/>
          </a:xfrm>
          <a:prstGeom prst="rect">
            <a:avLst/>
          </a:prstGeom>
          <a:gradFill flip="none" rotWithShape="1">
            <a:gsLst>
              <a:gs pos="0">
                <a:srgbClr val="2F8564">
                  <a:shade val="30000"/>
                  <a:satMod val="115000"/>
                </a:srgbClr>
              </a:gs>
              <a:gs pos="50000">
                <a:srgbClr val="2F8564">
                  <a:shade val="67500"/>
                  <a:satMod val="115000"/>
                </a:srgbClr>
              </a:gs>
              <a:gs pos="100000">
                <a:srgbClr val="2F8564">
                  <a:shade val="100000"/>
                  <a:satMod val="115000"/>
                </a:srgbClr>
              </a:gs>
            </a:gsLst>
            <a:lin ang="81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38100" tIns="38100" rIns="38100" bIns="38100" spcCol="1270" anchor="ctr"/>
          <a:lstStyle/>
          <a:p>
            <a:pPr defTabSz="444500" eaLnBrk="1" fontAlgn="auto" hangingPunct="1">
              <a:lnSpc>
                <a:spcPct val="90000"/>
              </a:lnSpc>
              <a:spcAft>
                <a:spcPct val="35000"/>
              </a:spcAft>
              <a:defRPr/>
            </a:pPr>
            <a:r>
              <a:rPr lang="es-CO" sz="1200" b="1" dirty="0"/>
              <a:t> </a:t>
            </a:r>
          </a:p>
        </p:txBody>
      </p:sp>
      <p:pic>
        <p:nvPicPr>
          <p:cNvPr id="4104" name="Picture 2" descr="C:\Users\ANGELICA.MORAO\Desktop\ESCUDO DISEC (ORIGINAL)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050" y="-100013"/>
            <a:ext cx="1133475" cy="11715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5" name="Imagen 1" descr="Descripción: C:\Users\GG.GRANADOS\Desktop\presidencia-escudo-nuevopais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575"/>
          <a:stretch>
            <a:fillRect/>
          </a:stretch>
        </p:blipFill>
        <p:spPr bwMode="auto">
          <a:xfrm>
            <a:off x="10416480" y="5301208"/>
            <a:ext cx="1583433" cy="9265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>
    <p:split orient="vert" dir="in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32 Flecha a la derecha con bandas"/>
          <p:cNvSpPr/>
          <p:nvPr/>
        </p:nvSpPr>
        <p:spPr>
          <a:xfrm>
            <a:off x="20594" y="1447799"/>
            <a:ext cx="8714445" cy="4722663"/>
          </a:xfrm>
          <a:prstGeom prst="stripedRightArrow">
            <a:avLst>
              <a:gd name="adj1" fmla="val 50000"/>
              <a:gd name="adj2" fmla="val 121059"/>
            </a:avLst>
          </a:prstGeom>
          <a:solidFill>
            <a:schemeClr val="bg2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es-CO">
              <a:solidFill>
                <a:prstClr val="white"/>
              </a:solidFill>
            </a:endParaRPr>
          </a:p>
        </p:txBody>
      </p:sp>
      <p:sp>
        <p:nvSpPr>
          <p:cNvPr id="3" name="34 Rectángulo redondeado"/>
          <p:cNvSpPr/>
          <p:nvPr/>
        </p:nvSpPr>
        <p:spPr>
          <a:xfrm>
            <a:off x="1357311" y="2286000"/>
            <a:ext cx="9259495" cy="3807296"/>
          </a:xfrm>
          <a:prstGeom prst="roundRect">
            <a:avLst/>
          </a:prstGeom>
          <a:solidFill>
            <a:schemeClr val="accent3">
              <a:lumMod val="60000"/>
              <a:lumOff val="40000"/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CO">
              <a:solidFill>
                <a:prstClr val="white"/>
              </a:solidFill>
            </a:endParaRPr>
          </a:p>
        </p:txBody>
      </p:sp>
      <p:sp>
        <p:nvSpPr>
          <p:cNvPr id="4" name="35 Rectángulo redondeado"/>
          <p:cNvSpPr/>
          <p:nvPr/>
        </p:nvSpPr>
        <p:spPr>
          <a:xfrm>
            <a:off x="9026625" y="2940839"/>
            <a:ext cx="2623351" cy="1506491"/>
          </a:xfrm>
          <a:prstGeom prst="roundRect">
            <a:avLst/>
          </a:prstGeom>
          <a:solidFill>
            <a:schemeClr val="accent3">
              <a:lumMod val="75000"/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CO">
              <a:solidFill>
                <a:prstClr val="white"/>
              </a:solidFill>
            </a:endParaRPr>
          </a:p>
        </p:txBody>
      </p:sp>
      <p:sp>
        <p:nvSpPr>
          <p:cNvPr id="5" name="Rectangle 12"/>
          <p:cNvSpPr>
            <a:spLocks noChangeArrowheads="1"/>
          </p:cNvSpPr>
          <p:nvPr/>
        </p:nvSpPr>
        <p:spPr bwMode="auto">
          <a:xfrm>
            <a:off x="973137" y="2732088"/>
            <a:ext cx="1639481" cy="783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just" fontAlgn="auto">
              <a:spcBef>
                <a:spcPts val="0"/>
              </a:spcBef>
              <a:spcAft>
                <a:spcPts val="0"/>
              </a:spcAft>
            </a:pPr>
            <a:endParaRPr lang="es-ES_tradnl" sz="1200">
              <a:solidFill>
                <a:prstClr val="black"/>
              </a:solidFill>
              <a:latin typeface="Calibri"/>
              <a:cs typeface="Tahoma" pitchFamily="34" charset="0"/>
            </a:endParaRPr>
          </a:p>
        </p:txBody>
      </p:sp>
      <p:sp>
        <p:nvSpPr>
          <p:cNvPr id="6" name="Rectangle 12"/>
          <p:cNvSpPr>
            <a:spLocks noChangeArrowheads="1"/>
          </p:cNvSpPr>
          <p:nvPr/>
        </p:nvSpPr>
        <p:spPr bwMode="auto">
          <a:xfrm>
            <a:off x="2725738" y="2701925"/>
            <a:ext cx="1602388" cy="783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fontAlgn="auto">
              <a:lnSpc>
                <a:spcPts val="1100"/>
              </a:lnSpc>
              <a:spcBef>
                <a:spcPts val="0"/>
              </a:spcBef>
              <a:spcAft>
                <a:spcPts val="0"/>
              </a:spcAft>
            </a:pPr>
            <a:endParaRPr lang="es-ES_tradnl" sz="1200">
              <a:solidFill>
                <a:prstClr val="black"/>
              </a:solidFill>
              <a:latin typeface="Calibri"/>
              <a:cs typeface="Tahoma" pitchFamily="34" charset="0"/>
            </a:endParaRPr>
          </a:p>
        </p:txBody>
      </p:sp>
      <p:sp>
        <p:nvSpPr>
          <p:cNvPr id="7" name="Rectangle 12"/>
          <p:cNvSpPr>
            <a:spLocks noChangeArrowheads="1"/>
          </p:cNvSpPr>
          <p:nvPr/>
        </p:nvSpPr>
        <p:spPr bwMode="auto">
          <a:xfrm>
            <a:off x="6202363" y="2859088"/>
            <a:ext cx="1598679" cy="9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s-ES_tradnl" sz="1200">
              <a:solidFill>
                <a:prstClr val="black"/>
              </a:solidFill>
              <a:latin typeface="Calibri"/>
              <a:cs typeface="Tahoma" pitchFamily="34" charset="0"/>
            </a:endParaRPr>
          </a:p>
        </p:txBody>
      </p:sp>
      <p:cxnSp>
        <p:nvCxnSpPr>
          <p:cNvPr id="8" name="42 Conector recto de flecha"/>
          <p:cNvCxnSpPr/>
          <p:nvPr/>
        </p:nvCxnSpPr>
        <p:spPr bwMode="auto">
          <a:xfrm>
            <a:off x="493237" y="2348880"/>
            <a:ext cx="10638247" cy="0"/>
          </a:xfrm>
          <a:prstGeom prst="straightConnector1">
            <a:avLst/>
          </a:prstGeom>
          <a:ln w="28575">
            <a:solidFill>
              <a:srgbClr val="00660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12"/>
          <p:cNvSpPr>
            <a:spLocks noChangeArrowheads="1"/>
          </p:cNvSpPr>
          <p:nvPr/>
        </p:nvSpPr>
        <p:spPr bwMode="auto">
          <a:xfrm>
            <a:off x="4443413" y="2889250"/>
            <a:ext cx="1643190" cy="783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s-ES_tradnl" sz="1200">
              <a:solidFill>
                <a:prstClr val="black"/>
              </a:solidFill>
              <a:latin typeface="Calibri"/>
              <a:cs typeface="Tahoma" pitchFamily="34" charset="0"/>
            </a:endParaRPr>
          </a:p>
        </p:txBody>
      </p:sp>
      <p:sp>
        <p:nvSpPr>
          <p:cNvPr id="10" name="46 Rectángulo redondeado"/>
          <p:cNvSpPr/>
          <p:nvPr/>
        </p:nvSpPr>
        <p:spPr>
          <a:xfrm>
            <a:off x="346075" y="3186534"/>
            <a:ext cx="2296015" cy="1527848"/>
          </a:xfrm>
          <a:prstGeom prst="roundRect">
            <a:avLst/>
          </a:prstGeom>
          <a:solidFill>
            <a:schemeClr val="accent3">
              <a:lumMod val="75000"/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CO">
              <a:solidFill>
                <a:prstClr val="white"/>
              </a:solidFill>
            </a:endParaRPr>
          </a:p>
        </p:txBody>
      </p:sp>
      <p:sp>
        <p:nvSpPr>
          <p:cNvPr id="11" name="1 CuadroTexto"/>
          <p:cNvSpPr txBox="1">
            <a:spLocks noChangeArrowheads="1"/>
          </p:cNvSpPr>
          <p:nvPr/>
        </p:nvSpPr>
        <p:spPr bwMode="auto">
          <a:xfrm>
            <a:off x="1357313" y="2071688"/>
            <a:ext cx="1114624" cy="3811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s-CO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" name="29 CuadroTexto"/>
          <p:cNvSpPr txBox="1">
            <a:spLocks noChangeArrowheads="1"/>
          </p:cNvSpPr>
          <p:nvPr/>
        </p:nvSpPr>
        <p:spPr bwMode="auto">
          <a:xfrm>
            <a:off x="1428749" y="2143125"/>
            <a:ext cx="1114625" cy="3811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s-CO">
                <a:solidFill>
                  <a:prstClr val="black"/>
                </a:solidFill>
                <a:latin typeface="Calibri"/>
              </a:rPr>
              <a:t> </a:t>
            </a:r>
          </a:p>
        </p:txBody>
      </p:sp>
      <p:sp>
        <p:nvSpPr>
          <p:cNvPr id="13" name="30 CuadroTexto"/>
          <p:cNvSpPr txBox="1">
            <a:spLocks noChangeArrowheads="1"/>
          </p:cNvSpPr>
          <p:nvPr/>
        </p:nvSpPr>
        <p:spPr bwMode="auto">
          <a:xfrm>
            <a:off x="3500437" y="2143125"/>
            <a:ext cx="1763739" cy="3515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s-CO" sz="1600" b="1">
                <a:solidFill>
                  <a:prstClr val="black"/>
                </a:solidFill>
                <a:latin typeface="Calibri"/>
              </a:rPr>
              <a:t> </a:t>
            </a:r>
          </a:p>
        </p:txBody>
      </p:sp>
      <p:sp>
        <p:nvSpPr>
          <p:cNvPr id="14" name="32 CuadroTexto"/>
          <p:cNvSpPr txBox="1">
            <a:spLocks noChangeArrowheads="1"/>
          </p:cNvSpPr>
          <p:nvPr/>
        </p:nvSpPr>
        <p:spPr bwMode="auto">
          <a:xfrm>
            <a:off x="3571875" y="5357813"/>
            <a:ext cx="2047496" cy="3811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s-CO" sz="1600" b="1">
                <a:solidFill>
                  <a:prstClr val="black"/>
                </a:solidFill>
                <a:latin typeface="Calibri"/>
              </a:rPr>
              <a:t> </a:t>
            </a:r>
            <a:r>
              <a:rPr lang="es-CO">
                <a:solidFill>
                  <a:prstClr val="black"/>
                </a:solidFill>
                <a:latin typeface="Calibri"/>
              </a:rPr>
              <a:t> </a:t>
            </a:r>
          </a:p>
        </p:txBody>
      </p:sp>
      <p:sp>
        <p:nvSpPr>
          <p:cNvPr id="15" name="33 CuadroTexto"/>
          <p:cNvSpPr txBox="1">
            <a:spLocks noChangeArrowheads="1"/>
          </p:cNvSpPr>
          <p:nvPr/>
        </p:nvSpPr>
        <p:spPr bwMode="auto">
          <a:xfrm>
            <a:off x="1031875" y="4556125"/>
            <a:ext cx="2047496" cy="3827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s-CO" sz="1600" b="1">
                <a:solidFill>
                  <a:srgbClr val="347F0B"/>
                </a:solidFill>
                <a:latin typeface="Calibri"/>
              </a:rPr>
              <a:t>  </a:t>
            </a:r>
            <a:r>
              <a:rPr lang="es-CO">
                <a:solidFill>
                  <a:srgbClr val="347F0B"/>
                </a:solidFill>
                <a:latin typeface="Calibri"/>
              </a:rPr>
              <a:t> </a:t>
            </a:r>
          </a:p>
        </p:txBody>
      </p:sp>
      <p:sp>
        <p:nvSpPr>
          <p:cNvPr id="16" name="35 CuadroTexto"/>
          <p:cNvSpPr txBox="1">
            <a:spLocks noChangeArrowheads="1"/>
          </p:cNvSpPr>
          <p:nvPr/>
        </p:nvSpPr>
        <p:spPr bwMode="auto">
          <a:xfrm>
            <a:off x="5203825" y="4584700"/>
            <a:ext cx="2961822" cy="3827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s-CO" sz="1600" b="1">
                <a:solidFill>
                  <a:srgbClr val="347F0B"/>
                </a:solidFill>
                <a:latin typeface="Calibri"/>
              </a:rPr>
              <a:t>   </a:t>
            </a:r>
            <a:r>
              <a:rPr lang="es-CO">
                <a:solidFill>
                  <a:srgbClr val="347F0B"/>
                </a:solidFill>
                <a:latin typeface="Calibri"/>
              </a:rPr>
              <a:t> </a:t>
            </a:r>
          </a:p>
        </p:txBody>
      </p:sp>
      <p:sp>
        <p:nvSpPr>
          <p:cNvPr id="17" name="34 CuadroTexto"/>
          <p:cNvSpPr txBox="1">
            <a:spLocks noChangeArrowheads="1"/>
          </p:cNvSpPr>
          <p:nvPr/>
        </p:nvSpPr>
        <p:spPr bwMode="auto">
          <a:xfrm>
            <a:off x="714375" y="1928813"/>
            <a:ext cx="2047496" cy="3827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s-CO" sz="1600" b="1">
                <a:solidFill>
                  <a:srgbClr val="347F0B"/>
                </a:solidFill>
                <a:latin typeface="Calibri"/>
              </a:rPr>
              <a:t>   </a:t>
            </a:r>
            <a:r>
              <a:rPr lang="es-CO">
                <a:solidFill>
                  <a:srgbClr val="347F0B"/>
                </a:solidFill>
                <a:latin typeface="Calibri"/>
              </a:rPr>
              <a:t> </a:t>
            </a:r>
          </a:p>
        </p:txBody>
      </p:sp>
      <p:sp>
        <p:nvSpPr>
          <p:cNvPr id="18" name="31 CuadroTexto"/>
          <p:cNvSpPr txBox="1">
            <a:spLocks noChangeArrowheads="1"/>
          </p:cNvSpPr>
          <p:nvPr/>
        </p:nvSpPr>
        <p:spPr bwMode="auto">
          <a:xfrm>
            <a:off x="119336" y="965046"/>
            <a:ext cx="11941054" cy="1384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s-CO" sz="2800" dirty="0" smtClean="0">
                <a:solidFill>
                  <a:prstClr val="black"/>
                </a:solidFill>
                <a:latin typeface="Calibri"/>
              </a:rPr>
              <a:t>Hacia </a:t>
            </a:r>
            <a:r>
              <a:rPr lang="es-CO" sz="2800" dirty="0">
                <a:solidFill>
                  <a:prstClr val="black"/>
                </a:solidFill>
                <a:latin typeface="Calibri"/>
              </a:rPr>
              <a:t>2020, Colombia será una nación que crecerá, </a:t>
            </a:r>
            <a:r>
              <a:rPr lang="es-CO" sz="2800" dirty="0" smtClean="0">
                <a:solidFill>
                  <a:prstClr val="black"/>
                </a:solidFill>
                <a:latin typeface="Calibri"/>
              </a:rPr>
              <a:t>porcentualmente</a:t>
            </a:r>
            <a:r>
              <a:rPr lang="es-CO" sz="2800" dirty="0">
                <a:solidFill>
                  <a:prstClr val="black"/>
                </a:solidFill>
                <a:latin typeface="Calibri"/>
              </a:rPr>
              <a:t>, mucho más que hoy, y eso se verá reflejado en la calidad de </a:t>
            </a:r>
            <a:r>
              <a:rPr lang="es-CO" sz="2800" dirty="0" smtClean="0">
                <a:solidFill>
                  <a:prstClr val="black"/>
                </a:solidFill>
                <a:latin typeface="Calibri"/>
              </a:rPr>
              <a:t>vida de </a:t>
            </a:r>
            <a:r>
              <a:rPr lang="es-CO" sz="2800" dirty="0">
                <a:solidFill>
                  <a:prstClr val="black"/>
                </a:solidFill>
                <a:latin typeface="Calibri"/>
              </a:rPr>
              <a:t>todos nuestros compatriotas</a:t>
            </a:r>
            <a:r>
              <a:rPr lang="es-CO" sz="2800" b="1" dirty="0">
                <a:solidFill>
                  <a:prstClr val="black"/>
                </a:solidFill>
                <a:latin typeface="Calibri"/>
              </a:rPr>
              <a:t>.  </a:t>
            </a:r>
            <a:r>
              <a:rPr lang="es-CO" sz="2800" b="1" dirty="0" smtClean="0">
                <a:solidFill>
                  <a:prstClr val="black"/>
                </a:solidFill>
                <a:latin typeface="Calibri"/>
              </a:rPr>
              <a:t>Será </a:t>
            </a:r>
            <a:r>
              <a:rPr lang="es-CO" sz="2800" b="1" dirty="0">
                <a:solidFill>
                  <a:prstClr val="black"/>
                </a:solidFill>
                <a:latin typeface="Calibri"/>
              </a:rPr>
              <a:t>una Colombia con menos cicatrices, más justa, más </a:t>
            </a:r>
            <a:r>
              <a:rPr lang="es-CO" sz="2800" b="1" dirty="0" smtClean="0">
                <a:solidFill>
                  <a:prstClr val="black"/>
                </a:solidFill>
                <a:latin typeface="Calibri"/>
              </a:rPr>
              <a:t>feliz</a:t>
            </a:r>
            <a:r>
              <a:rPr lang="es-CO" sz="2800" dirty="0" smtClean="0">
                <a:solidFill>
                  <a:prstClr val="black"/>
                </a:solidFill>
                <a:latin typeface="Calibri"/>
              </a:rPr>
              <a:t>.</a:t>
            </a:r>
            <a:r>
              <a:rPr lang="es-ES" sz="28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 </a:t>
            </a:r>
            <a:endParaRPr lang="es-CO" sz="2400" b="1" dirty="0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  <p:sp>
        <p:nvSpPr>
          <p:cNvPr id="19" name="5 Título"/>
          <p:cNvSpPr txBox="1">
            <a:spLocks/>
          </p:cNvSpPr>
          <p:nvPr/>
        </p:nvSpPr>
        <p:spPr>
          <a:xfrm>
            <a:off x="4205758" y="182277"/>
            <a:ext cx="5143396" cy="46166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s-CO"/>
            </a:defPPr>
            <a:lvl1pPr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Gill Sans MT" pitchFamily="34" charset="0"/>
                <a:ea typeface="+mj-ea"/>
                <a:cs typeface="+mj-cs"/>
              </a:defRPr>
            </a:lvl1pPr>
          </a:lstStyle>
          <a:p>
            <a:pPr eaLnBrk="1" hangingPunct="1"/>
            <a:r>
              <a:rPr lang="es-CO" dirty="0">
                <a:solidFill>
                  <a:prstClr val="white"/>
                </a:solidFill>
              </a:rPr>
              <a:t>LA SEGUNDA INDEPENDENCIA</a:t>
            </a:r>
          </a:p>
        </p:txBody>
      </p:sp>
      <p:sp>
        <p:nvSpPr>
          <p:cNvPr id="20" name="2 CuadroTexto"/>
          <p:cNvSpPr txBox="1"/>
          <p:nvPr/>
        </p:nvSpPr>
        <p:spPr>
          <a:xfrm>
            <a:off x="405700" y="3501008"/>
            <a:ext cx="20808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s-CO" b="1" dirty="0" smtClean="0">
                <a:solidFill>
                  <a:prstClr val="black"/>
                </a:solidFill>
                <a:latin typeface="Gill Sans MT"/>
              </a:rPr>
              <a:t>TIEMPO DE LOS DERECHOS y DEBERES </a:t>
            </a:r>
            <a:endParaRPr lang="es-CO" b="1" dirty="0">
              <a:solidFill>
                <a:prstClr val="black"/>
              </a:solidFill>
              <a:latin typeface="Gill Sans MT"/>
            </a:endParaRPr>
          </a:p>
        </p:txBody>
      </p:sp>
      <p:sp>
        <p:nvSpPr>
          <p:cNvPr id="21" name="24 CuadroTexto"/>
          <p:cNvSpPr txBox="1"/>
          <p:nvPr/>
        </p:nvSpPr>
        <p:spPr>
          <a:xfrm>
            <a:off x="8916108" y="3284984"/>
            <a:ext cx="28685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s-CO" b="1" dirty="0" smtClean="0">
                <a:solidFill>
                  <a:prstClr val="black"/>
                </a:solidFill>
                <a:latin typeface="Gill Sans MT"/>
              </a:rPr>
              <a:t>TIEMPO DE LAS RESPONSABILIDADES</a:t>
            </a:r>
            <a:endParaRPr lang="es-CO" b="1" dirty="0">
              <a:solidFill>
                <a:prstClr val="black"/>
              </a:solidFill>
              <a:latin typeface="Gill Sans MT"/>
            </a:endParaRPr>
          </a:p>
        </p:txBody>
      </p:sp>
      <p:sp>
        <p:nvSpPr>
          <p:cNvPr id="24" name="3 Rectángulo redondeado"/>
          <p:cNvSpPr/>
          <p:nvPr/>
        </p:nvSpPr>
        <p:spPr>
          <a:xfrm>
            <a:off x="2587204" y="5886252"/>
            <a:ext cx="6439421" cy="437818"/>
          </a:xfrm>
          <a:prstGeom prst="roundRect">
            <a:avLst/>
          </a:prstGeom>
          <a:solidFill>
            <a:srgbClr val="003300"/>
          </a:solidFill>
          <a:ln>
            <a:solidFill>
              <a:srgbClr val="00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s-CO" sz="2400" b="1" dirty="0" smtClean="0">
                <a:solidFill>
                  <a:prstClr val="white"/>
                </a:solidFill>
                <a:latin typeface="Gill Sans MT"/>
              </a:rPr>
              <a:t>PROCESO DE TRANSICIÓN </a:t>
            </a:r>
            <a:endParaRPr lang="es-CO" sz="2400" b="1" dirty="0">
              <a:solidFill>
                <a:prstClr val="white"/>
              </a:solidFill>
              <a:latin typeface="Gill Sans MT"/>
            </a:endParaRPr>
          </a:p>
        </p:txBody>
      </p:sp>
      <p:pic>
        <p:nvPicPr>
          <p:cNvPr id="28" name="Picture 2" descr="http://costanoticias.com/wp-content/uploads/2013/06/Capacitaci%C3%83%C2%B3n_Red_de_Apoyo_Transmetro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370" y="2349247"/>
            <a:ext cx="5176869" cy="3334377"/>
          </a:xfrm>
          <a:prstGeom prst="rect">
            <a:avLst/>
          </a:prstGeom>
          <a:ln>
            <a:noFill/>
          </a:ln>
          <a:effectLst>
            <a:softEdge rad="112500"/>
          </a:effectLst>
          <a:extLst/>
        </p:spPr>
      </p:pic>
      <p:pic>
        <p:nvPicPr>
          <p:cNvPr id="25" name="Picture 2" descr="C:\Users\ANGELICA.MORAO\Desktop\ESCUDO DISEC (ORIGINAL)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169" y="-99392"/>
            <a:ext cx="1133455" cy="1171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Imagen 1" descr="Descripción: C:\Users\GG.GRANADOS\Desktop\presidencia-escudo-nuevopais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575"/>
          <a:stretch>
            <a:fillRect/>
          </a:stretch>
        </p:blipFill>
        <p:spPr bwMode="auto">
          <a:xfrm>
            <a:off x="10763402" y="6035939"/>
            <a:ext cx="1296988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22034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5 Título"/>
          <p:cNvSpPr txBox="1">
            <a:spLocks/>
          </p:cNvSpPr>
          <p:nvPr/>
        </p:nvSpPr>
        <p:spPr bwMode="auto">
          <a:xfrm>
            <a:off x="2495550" y="207963"/>
            <a:ext cx="698023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es-CO" altLang="es-CO" sz="2400" b="1">
                <a:solidFill>
                  <a:schemeClr val="bg1"/>
                </a:solidFill>
                <a:latin typeface="Gill Sans MT" pitchFamily="34" charset="0"/>
              </a:rPr>
              <a:t>Responsabilidad Seguridad Privada en el CNP</a:t>
            </a:r>
          </a:p>
        </p:txBody>
      </p:sp>
      <p:pic>
        <p:nvPicPr>
          <p:cNvPr id="5123" name="Picture 2" descr="C:\Users\ANGELICA.MORAO\Desktop\ESCUDO DISEC (ORIGINAL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050" y="-100013"/>
            <a:ext cx="1133475" cy="11715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124" name="Grupo 7"/>
          <p:cNvGrpSpPr>
            <a:grpSpLocks/>
          </p:cNvGrpSpPr>
          <p:nvPr/>
        </p:nvGrpSpPr>
        <p:grpSpPr bwMode="auto">
          <a:xfrm>
            <a:off x="47328" y="1472406"/>
            <a:ext cx="11909664" cy="5701010"/>
            <a:chOff x="150519" y="1226652"/>
            <a:chExt cx="11909871" cy="5700961"/>
          </a:xfrm>
        </p:grpSpPr>
        <p:sp>
          <p:nvSpPr>
            <p:cNvPr id="5" name="Flecha izquierda 4"/>
            <p:cNvSpPr/>
            <p:nvPr/>
          </p:nvSpPr>
          <p:spPr>
            <a:xfrm>
              <a:off x="3856105" y="1226652"/>
              <a:ext cx="7921763" cy="2943995"/>
            </a:xfrm>
            <a:prstGeom prst="leftArrow">
              <a:avLst>
                <a:gd name="adj1" fmla="val 50000"/>
                <a:gd name="adj2" fmla="val 43687"/>
              </a:avLst>
            </a:prstGeom>
            <a:solidFill>
              <a:srgbClr val="002060"/>
            </a:solidFill>
            <a:ln w="3175">
              <a:solidFill>
                <a:schemeClr val="bg1"/>
              </a:solidFill>
            </a:ln>
            <a:effectLst>
              <a:outerShdw blurRad="254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4" name="Flecha derecha 3"/>
            <p:cNvSpPr/>
            <p:nvPr/>
          </p:nvSpPr>
          <p:spPr>
            <a:xfrm>
              <a:off x="150519" y="3399250"/>
              <a:ext cx="8341663" cy="3528363"/>
            </a:xfrm>
            <a:prstGeom prst="rightArrow">
              <a:avLst/>
            </a:prstGeom>
            <a:solidFill>
              <a:schemeClr val="accent6">
                <a:lumMod val="75000"/>
              </a:schemeClr>
            </a:solidFill>
            <a:ln w="3175">
              <a:solidFill>
                <a:schemeClr val="bg1"/>
              </a:solidFill>
            </a:ln>
            <a:effectLst>
              <a:outerShdw blurRad="254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sz="2000" b="1" dirty="0"/>
            </a:p>
          </p:txBody>
        </p:sp>
        <p:pic>
          <p:nvPicPr>
            <p:cNvPr id="5131" name="Imagen 1" descr="Descripción: C:\Users\GG.GRANADOS\Desktop\presidencia-escudo-nuevopais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575"/>
            <a:stretch>
              <a:fillRect/>
            </a:stretch>
          </p:blipFill>
          <p:spPr bwMode="auto">
            <a:xfrm>
              <a:off x="10763402" y="5775293"/>
              <a:ext cx="1296988" cy="5762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4" name="Picture 6" descr="http://www.segurnava.info/images/p020_0_10_01.jpg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251306" y="1898954"/>
              <a:ext cx="3387309" cy="227169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133" name="11 CuadroTexto"/>
            <p:cNvSpPr txBox="1">
              <a:spLocks noChangeArrowheads="1"/>
            </p:cNvSpPr>
            <p:nvPr/>
          </p:nvSpPr>
          <p:spPr bwMode="auto">
            <a:xfrm>
              <a:off x="4568081" y="1887097"/>
              <a:ext cx="7124165" cy="15696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algn="just" eaLnBrk="1" hangingPunct="1"/>
              <a:r>
                <a:rPr lang="es-CO" altLang="es-CO" sz="2400" dirty="0">
                  <a:solidFill>
                    <a:schemeClr val="bg1"/>
                  </a:solidFill>
                  <a:latin typeface="Agency FB" pitchFamily="34" charset="0"/>
                  <a:cs typeface="Arial" charset="0"/>
                </a:rPr>
                <a:t>Convenio </a:t>
              </a:r>
              <a:r>
                <a:rPr lang="es-CO" altLang="es-CO" sz="2400" dirty="0" smtClean="0">
                  <a:solidFill>
                    <a:schemeClr val="bg1"/>
                  </a:solidFill>
                  <a:latin typeface="Agency FB" pitchFamily="34" charset="0"/>
                  <a:cs typeface="Arial" charset="0"/>
                </a:rPr>
                <a:t>Cooperación </a:t>
              </a:r>
              <a:r>
                <a:rPr lang="es-CO" altLang="es-CO" sz="2400" dirty="0">
                  <a:solidFill>
                    <a:schemeClr val="bg1"/>
                  </a:solidFill>
                  <a:latin typeface="Agency FB" pitchFamily="34" charset="0"/>
                  <a:cs typeface="Arial" charset="0"/>
                </a:rPr>
                <a:t>Nro. 222 </a:t>
              </a:r>
              <a:r>
                <a:rPr lang="es-CO" altLang="es-CO" sz="2400" dirty="0" smtClean="0">
                  <a:solidFill>
                    <a:schemeClr val="bg1"/>
                  </a:solidFill>
                  <a:latin typeface="Agency FB" pitchFamily="34" charset="0"/>
                  <a:cs typeface="Arial" charset="0"/>
                </a:rPr>
                <a:t>/ </a:t>
              </a:r>
              <a:r>
                <a:rPr lang="es-CO" altLang="es-CO" sz="2400" dirty="0">
                  <a:solidFill>
                    <a:schemeClr val="bg1"/>
                  </a:solidFill>
                  <a:latin typeface="Agency FB" pitchFamily="34" charset="0"/>
                  <a:cs typeface="Arial" charset="0"/>
                </a:rPr>
                <a:t>2015 entre </a:t>
              </a:r>
              <a:r>
                <a:rPr lang="es-CO" altLang="es-CO" sz="2400" dirty="0" smtClean="0">
                  <a:solidFill>
                    <a:schemeClr val="bg1"/>
                  </a:solidFill>
                  <a:latin typeface="Agency FB" pitchFamily="34" charset="0"/>
                  <a:cs typeface="Arial" charset="0"/>
                </a:rPr>
                <a:t>Policía </a:t>
              </a:r>
              <a:r>
                <a:rPr lang="es-CO" altLang="es-CO" sz="2400" dirty="0">
                  <a:solidFill>
                    <a:schemeClr val="bg1"/>
                  </a:solidFill>
                  <a:latin typeface="Agency FB" pitchFamily="34" charset="0"/>
                  <a:cs typeface="Arial" charset="0"/>
                </a:rPr>
                <a:t>Nacional y La Superintendencia de Vigilancia y Seguridad </a:t>
              </a:r>
              <a:r>
                <a:rPr lang="es-CO" altLang="es-CO" sz="2400" dirty="0" smtClean="0">
                  <a:solidFill>
                    <a:schemeClr val="bg1"/>
                  </a:solidFill>
                  <a:latin typeface="Agency FB" pitchFamily="34" charset="0"/>
                  <a:cs typeface="Arial" charset="0"/>
                </a:rPr>
                <a:t>Privada</a:t>
              </a:r>
            </a:p>
            <a:p>
              <a:pPr algn="just" eaLnBrk="1" hangingPunct="1"/>
              <a:r>
                <a:rPr lang="es-CO" altLang="es-CO" sz="2400" dirty="0">
                  <a:solidFill>
                    <a:schemeClr val="bg1"/>
                  </a:solidFill>
                  <a:latin typeface="Agency FB" pitchFamily="34" charset="0"/>
                  <a:cs typeface="Arial" charset="0"/>
                </a:rPr>
                <a:t>F</a:t>
              </a:r>
              <a:r>
                <a:rPr lang="es-CO" altLang="es-CO" sz="2400" dirty="0" smtClean="0">
                  <a:solidFill>
                    <a:schemeClr val="bg1"/>
                  </a:solidFill>
                  <a:latin typeface="Agency FB" pitchFamily="34" charset="0"/>
                  <a:cs typeface="Arial" charset="0"/>
                </a:rPr>
                <a:t>ortalecimiento Red </a:t>
              </a:r>
              <a:r>
                <a:rPr lang="es-CO" altLang="es-CO" sz="2400" dirty="0">
                  <a:solidFill>
                    <a:schemeClr val="bg1"/>
                  </a:solidFill>
                  <a:latin typeface="Agency FB" pitchFamily="34" charset="0"/>
                  <a:cs typeface="Arial" charset="0"/>
                </a:rPr>
                <a:t>de Apoyo y Solidaridad Ciudadana y la participación activa de </a:t>
              </a:r>
              <a:r>
                <a:rPr lang="es-CO" altLang="es-CO" sz="2400" dirty="0" smtClean="0">
                  <a:solidFill>
                    <a:schemeClr val="bg1"/>
                  </a:solidFill>
                  <a:latin typeface="Agency FB" pitchFamily="34" charset="0"/>
                  <a:cs typeface="Arial" charset="0"/>
                </a:rPr>
                <a:t>empresas </a:t>
              </a:r>
              <a:r>
                <a:rPr lang="es-CO" altLang="es-CO" sz="2400" dirty="0">
                  <a:solidFill>
                    <a:schemeClr val="bg1"/>
                  </a:solidFill>
                  <a:latin typeface="Agency FB" pitchFamily="34" charset="0"/>
                  <a:cs typeface="Arial" charset="0"/>
                </a:rPr>
                <a:t>en el MNVCC.</a:t>
              </a:r>
              <a:endParaRPr lang="es-CO" altLang="es-CO" sz="2400" b="1" dirty="0">
                <a:solidFill>
                  <a:schemeClr val="bg1"/>
                </a:solidFill>
                <a:latin typeface="Agency FB" pitchFamily="34" charset="0"/>
                <a:cs typeface="Arial" charset="0"/>
              </a:endParaRPr>
            </a:p>
          </p:txBody>
        </p:sp>
        <p:sp>
          <p:nvSpPr>
            <p:cNvPr id="5134" name="11 CuadroTexto"/>
            <p:cNvSpPr txBox="1">
              <a:spLocks noChangeArrowheads="1"/>
            </p:cNvSpPr>
            <p:nvPr/>
          </p:nvSpPr>
          <p:spPr bwMode="auto">
            <a:xfrm>
              <a:off x="192679" y="4196557"/>
              <a:ext cx="7937484" cy="19389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algn="just" eaLnBrk="1" hangingPunct="1"/>
              <a:r>
                <a:rPr lang="es-CO" altLang="es-CO" sz="2400" dirty="0">
                  <a:solidFill>
                    <a:schemeClr val="bg1"/>
                  </a:solidFill>
                  <a:latin typeface="Agency FB" pitchFamily="34" charset="0"/>
                  <a:cs typeface="Arial" charset="0"/>
                </a:rPr>
                <a:t>Estructuración del Sistema de </a:t>
              </a:r>
              <a:r>
                <a:rPr lang="es-CO" altLang="es-CO" sz="2400" dirty="0" smtClean="0">
                  <a:solidFill>
                    <a:schemeClr val="bg1"/>
                  </a:solidFill>
                  <a:latin typeface="Agency FB" pitchFamily="34" charset="0"/>
                  <a:cs typeface="Arial" charset="0"/>
                </a:rPr>
                <a:t>Información</a:t>
              </a:r>
            </a:p>
            <a:p>
              <a:pPr algn="just" eaLnBrk="1" hangingPunct="1"/>
              <a:r>
                <a:rPr lang="es-CO" altLang="es-CO" sz="2400" dirty="0" smtClean="0">
                  <a:solidFill>
                    <a:schemeClr val="bg1"/>
                  </a:solidFill>
                  <a:latin typeface="Agency FB" pitchFamily="34" charset="0"/>
                  <a:cs typeface="Arial" charset="0"/>
                </a:rPr>
                <a:t> </a:t>
              </a:r>
              <a:r>
                <a:rPr lang="es-CO" altLang="es-CO" sz="2400" dirty="0">
                  <a:solidFill>
                    <a:schemeClr val="bg1"/>
                  </a:solidFill>
                  <a:latin typeface="Agency FB" pitchFamily="34" charset="0"/>
                  <a:cs typeface="Arial" charset="0"/>
                </a:rPr>
                <a:t>“Reporte de Novedades de los Vigilados-RENOVA” herramienta que permite la georreferenciación de las sedes principales, sucursales, agencias y puestos operativos de servicio, </a:t>
              </a:r>
              <a:r>
                <a:rPr lang="es-ES" altLang="es-CO" sz="2400" dirty="0">
                  <a:solidFill>
                    <a:schemeClr val="bg1"/>
                  </a:solidFill>
                  <a:latin typeface="Agency FB" pitchFamily="34" charset="0"/>
                  <a:cs typeface="Arial" charset="0"/>
                </a:rPr>
                <a:t>a través del Sistema de Información Geográfico “SIG PONAL”. </a:t>
              </a:r>
              <a:endParaRPr lang="es-CO" altLang="es-CO" sz="2400" b="1" dirty="0">
                <a:solidFill>
                  <a:schemeClr val="bg1"/>
                </a:solidFill>
                <a:latin typeface="Agency FB" pitchFamily="34" charset="0"/>
                <a:cs typeface="Arial" charset="0"/>
              </a:endParaRPr>
            </a:p>
          </p:txBody>
        </p:sp>
        <p:pic>
          <p:nvPicPr>
            <p:cNvPr id="7" name="Imagen 6"/>
            <p:cNvPicPr>
              <a:picLocks noChangeAspect="1"/>
            </p:cNvPicPr>
            <p:nvPr/>
          </p:nvPicPr>
          <p:blipFill rotWithShape="1">
            <a:blip r:embed="rId5"/>
            <a:srcRect l="38000" t="20924"/>
            <a:stretch/>
          </p:blipFill>
          <p:spPr>
            <a:xfrm>
              <a:off x="8420248" y="3183229"/>
              <a:ext cx="3467779" cy="245855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pic>
        <p:nvPicPr>
          <p:cNvPr id="5125" name="Imagen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0013" y="0"/>
            <a:ext cx="1668462" cy="83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6" name="Imagen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38" y="974725"/>
            <a:ext cx="9061597" cy="1365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7" name="Imagen 1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1344" y="692696"/>
            <a:ext cx="2401240" cy="1601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32 Flecha a la derecha con bandas"/>
          <p:cNvSpPr/>
          <p:nvPr/>
        </p:nvSpPr>
        <p:spPr>
          <a:xfrm>
            <a:off x="20594" y="1212086"/>
            <a:ext cx="8714445" cy="5185405"/>
          </a:xfrm>
          <a:prstGeom prst="stripedRightArrow">
            <a:avLst>
              <a:gd name="adj1" fmla="val 50000"/>
              <a:gd name="adj2" fmla="val 121059"/>
            </a:avLst>
          </a:prstGeom>
          <a:solidFill>
            <a:schemeClr val="bg2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CO"/>
          </a:p>
        </p:txBody>
      </p:sp>
      <p:sp>
        <p:nvSpPr>
          <p:cNvPr id="41" name="34 Rectángulo redondeado"/>
          <p:cNvSpPr/>
          <p:nvPr/>
        </p:nvSpPr>
        <p:spPr>
          <a:xfrm>
            <a:off x="1357313" y="2286000"/>
            <a:ext cx="9259887" cy="3806825"/>
          </a:xfrm>
          <a:prstGeom prst="roundRect">
            <a:avLst/>
          </a:prstGeom>
          <a:solidFill>
            <a:schemeClr val="accent3">
              <a:lumMod val="60000"/>
              <a:lumOff val="40000"/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CO"/>
          </a:p>
        </p:txBody>
      </p:sp>
      <p:sp>
        <p:nvSpPr>
          <p:cNvPr id="6150" name="5 Título"/>
          <p:cNvSpPr txBox="1">
            <a:spLocks/>
          </p:cNvSpPr>
          <p:nvPr/>
        </p:nvSpPr>
        <p:spPr bwMode="auto">
          <a:xfrm>
            <a:off x="1487488" y="117475"/>
            <a:ext cx="868603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es-CO" altLang="es-CO" sz="3200" b="1" dirty="0">
                <a:solidFill>
                  <a:schemeClr val="bg1"/>
                </a:solidFill>
                <a:latin typeface="Gill Sans MT" pitchFamily="34" charset="0"/>
              </a:rPr>
              <a:t>Integración Policía Nacional- </a:t>
            </a:r>
            <a:r>
              <a:rPr lang="es-CO" altLang="es-CO" sz="3200" b="1" dirty="0" err="1">
                <a:solidFill>
                  <a:schemeClr val="bg1"/>
                </a:solidFill>
                <a:latin typeface="Gill Sans MT" pitchFamily="34" charset="0"/>
              </a:rPr>
              <a:t>Supervigilancia</a:t>
            </a:r>
            <a:endParaRPr lang="es-CO" altLang="es-CO" sz="3200" b="1" dirty="0">
              <a:solidFill>
                <a:schemeClr val="bg1"/>
              </a:solidFill>
              <a:latin typeface="Gill Sans MT" pitchFamily="34" charset="0"/>
            </a:endParaRPr>
          </a:p>
        </p:txBody>
      </p:sp>
      <p:pic>
        <p:nvPicPr>
          <p:cNvPr id="6151" name="Picture 2" descr="C:\Users\ANGELICA.MORAO\Desktop\ESCUDO DISEC (ORIGINAL)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050" y="-133350"/>
            <a:ext cx="1133475" cy="1171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1 Rectángulo redondeado"/>
          <p:cNvSpPr/>
          <p:nvPr/>
        </p:nvSpPr>
        <p:spPr>
          <a:xfrm>
            <a:off x="4427538" y="908720"/>
            <a:ext cx="7500937" cy="1494755"/>
          </a:xfrm>
          <a:prstGeom prst="roundRect">
            <a:avLst/>
          </a:prstGeom>
          <a:solidFill>
            <a:srgbClr val="5482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CO" sz="20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CO" sz="20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2400" dirty="0">
                <a:solidFill>
                  <a:schemeClr val="bg1"/>
                </a:solidFill>
                <a:latin typeface="Agency FB" panose="020B0503020202020204" pitchFamily="34" charset="0"/>
                <a:cs typeface="Arial" panose="020B0604020202020204" pitchFamily="34" charset="0"/>
              </a:rPr>
              <a:t>El almacenamiento de </a:t>
            </a:r>
            <a:r>
              <a:rPr lang="es-ES" sz="2400" dirty="0" smtClean="0">
                <a:solidFill>
                  <a:schemeClr val="bg1"/>
                </a:solidFill>
                <a:latin typeface="Agency FB" panose="020B0503020202020204" pitchFamily="34" charset="0"/>
                <a:cs typeface="Arial" panose="020B0604020202020204" pitchFamily="34" charset="0"/>
              </a:rPr>
              <a:t>bases </a:t>
            </a:r>
            <a:r>
              <a:rPr lang="es-ES" sz="2400" dirty="0">
                <a:solidFill>
                  <a:schemeClr val="bg1"/>
                </a:solidFill>
                <a:latin typeface="Agency FB" panose="020B0503020202020204" pitchFamily="34" charset="0"/>
                <a:cs typeface="Arial" panose="020B0604020202020204" pitchFamily="34" charset="0"/>
              </a:rPr>
              <a:t>de datos de </a:t>
            </a:r>
            <a:r>
              <a:rPr lang="es-ES" sz="2400" dirty="0" smtClean="0">
                <a:solidFill>
                  <a:schemeClr val="bg1"/>
                </a:solidFill>
                <a:latin typeface="Agency FB" panose="020B0503020202020204" pitchFamily="34" charset="0"/>
                <a:cs typeface="Arial" panose="020B0604020202020204" pitchFamily="34" charset="0"/>
              </a:rPr>
              <a:t>aplicativos </a:t>
            </a:r>
            <a:r>
              <a:rPr lang="es-ES" sz="2400" dirty="0">
                <a:solidFill>
                  <a:schemeClr val="bg1"/>
                </a:solidFill>
                <a:latin typeface="Agency FB" panose="020B0503020202020204" pitchFamily="34" charset="0"/>
                <a:cs typeface="Arial" panose="020B0604020202020204" pitchFamily="34" charset="0"/>
              </a:rPr>
              <a:t>RENOVA y APO en servidores de la Policía Nacional, sin injerencia </a:t>
            </a:r>
            <a:r>
              <a:rPr lang="es-ES" sz="2400" dirty="0" smtClean="0">
                <a:solidFill>
                  <a:schemeClr val="bg1"/>
                </a:solidFill>
                <a:latin typeface="Agency FB" panose="020B0503020202020204" pitchFamily="34" charset="0"/>
                <a:cs typeface="Arial" panose="020B0604020202020204" pitchFamily="34" charset="0"/>
              </a:rPr>
              <a:t>en información </a:t>
            </a:r>
            <a:r>
              <a:rPr lang="es-ES" sz="2400" dirty="0">
                <a:solidFill>
                  <a:schemeClr val="bg1"/>
                </a:solidFill>
                <a:latin typeface="Agency FB" panose="020B0503020202020204" pitchFamily="34" charset="0"/>
                <a:cs typeface="Arial" panose="020B0604020202020204" pitchFamily="34" charset="0"/>
              </a:rPr>
              <a:t>almacenada, la cual es directamente administrada por la SUPERVIGILANCIA.</a:t>
            </a:r>
            <a:endParaRPr lang="es-CO" sz="2400" dirty="0">
              <a:solidFill>
                <a:schemeClr val="bg1"/>
              </a:solidFill>
              <a:latin typeface="Agency FB" panose="020B0503020202020204" pitchFamily="34" charset="0"/>
              <a:cs typeface="Arial" panose="020B0604020202020204" pitchFamily="34" charset="0"/>
            </a:endParaRPr>
          </a:p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CO" sz="2400" dirty="0">
                <a:solidFill>
                  <a:schemeClr val="bg1"/>
                </a:solidFill>
                <a:latin typeface="Agency FB" panose="020B0503020202020204" pitchFamily="34" charset="0"/>
                <a:cs typeface="Arial" panose="020B0604020202020204" pitchFamily="34" charset="0"/>
              </a:rPr>
              <a:t>	</a:t>
            </a:r>
          </a:p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ES" sz="2400" dirty="0">
              <a:solidFill>
                <a:schemeClr val="bg1"/>
              </a:solidFill>
              <a:latin typeface="Agency FB" panose="020B0503020202020204" pitchFamily="34" charset="0"/>
              <a:cs typeface="Arial" pitchFamily="34" charset="0"/>
            </a:endParaRPr>
          </a:p>
        </p:txBody>
      </p:sp>
      <p:sp>
        <p:nvSpPr>
          <p:cNvPr id="32" name="3 Rectángulo redondeado"/>
          <p:cNvSpPr/>
          <p:nvPr/>
        </p:nvSpPr>
        <p:spPr>
          <a:xfrm>
            <a:off x="4427538" y="2403475"/>
            <a:ext cx="7500937" cy="1312863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CO" sz="20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CO" sz="20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CO" sz="2400" dirty="0">
                <a:solidFill>
                  <a:schemeClr val="bg1"/>
                </a:solidFill>
                <a:latin typeface="Agency FB" panose="020B0503020202020204" pitchFamily="34" charset="0"/>
                <a:cs typeface="Arial" panose="020B0604020202020204" pitchFamily="34" charset="0"/>
              </a:rPr>
              <a:t>Conectividad: se aprobó una VPN para </a:t>
            </a:r>
            <a:r>
              <a:rPr lang="es-CO" sz="2400" dirty="0" smtClean="0">
                <a:solidFill>
                  <a:schemeClr val="bg1"/>
                </a:solidFill>
                <a:latin typeface="Agency FB" panose="020B0503020202020204" pitchFamily="34" charset="0"/>
                <a:cs typeface="Arial" panose="020B0604020202020204" pitchFamily="34" charset="0"/>
              </a:rPr>
              <a:t> </a:t>
            </a:r>
            <a:r>
              <a:rPr lang="es-CO" sz="2400" dirty="0">
                <a:solidFill>
                  <a:schemeClr val="bg1"/>
                </a:solidFill>
                <a:latin typeface="Agency FB" panose="020B0503020202020204" pitchFamily="34" charset="0"/>
                <a:cs typeface="Arial" panose="020B0604020202020204" pitchFamily="34" charset="0"/>
              </a:rPr>
              <a:t>administración remota de las bases de datos de los aplicativos “Acreditación de Personal Operativo – APO” y “Reporte de Novedades de los Vigilados – RENOVA”.</a:t>
            </a:r>
          </a:p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CO" sz="2400" dirty="0">
                <a:solidFill>
                  <a:schemeClr val="bg1"/>
                </a:solidFill>
                <a:latin typeface="Agency FB" panose="020B0503020202020204" pitchFamily="34" charset="0"/>
                <a:cs typeface="Arial" panose="020B0604020202020204" pitchFamily="34" charset="0"/>
              </a:rPr>
              <a:t>.</a:t>
            </a:r>
          </a:p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ES" sz="20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4" name="5 CuadroTexto"/>
          <p:cNvSpPr txBox="1"/>
          <p:nvPr/>
        </p:nvSpPr>
        <p:spPr>
          <a:xfrm>
            <a:off x="4427538" y="3757161"/>
            <a:ext cx="7500937" cy="1328023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CO" sz="2400" dirty="0">
                <a:solidFill>
                  <a:schemeClr val="bg1"/>
                </a:solidFill>
                <a:latin typeface="Agency FB" panose="020B0503020202020204" pitchFamily="34" charset="0"/>
                <a:cs typeface="Arial" panose="020B0604020202020204" pitchFamily="34" charset="0"/>
              </a:rPr>
              <a:t>Asesoría en temas técnicos para la conectividad y georreferenciación de los servicios de vigilancia en el Sistema de Información Geográfico (SIG) de la Policía Nacional</a:t>
            </a:r>
            <a:r>
              <a:rPr lang="es-CO" sz="2400" dirty="0" smtClean="0">
                <a:solidFill>
                  <a:schemeClr val="bg1"/>
                </a:solidFill>
                <a:latin typeface="Agency FB" panose="020B0503020202020204" pitchFamily="34" charset="0"/>
                <a:cs typeface="Arial" panose="020B0604020202020204" pitchFamily="34" charset="0"/>
              </a:rPr>
              <a:t>.</a:t>
            </a:r>
            <a:endParaRPr lang="es-ES" sz="20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9" name="3 Rectángulo redondeado"/>
          <p:cNvSpPr/>
          <p:nvPr/>
        </p:nvSpPr>
        <p:spPr>
          <a:xfrm>
            <a:off x="4424363" y="5157192"/>
            <a:ext cx="7499350" cy="1152525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CO" sz="20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CO" sz="2400" dirty="0">
                <a:solidFill>
                  <a:schemeClr val="bg1"/>
                </a:solidFill>
                <a:latin typeface="Agency FB" panose="020B0503020202020204" pitchFamily="34" charset="0"/>
                <a:cs typeface="Arial" pitchFamily="34" charset="0"/>
              </a:rPr>
              <a:t>Almacenamiento de las bases de datos de los aplicativos mencionados en servidores de la Policía Nacional, brindando seguridad de la información.</a:t>
            </a:r>
          </a:p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ES" sz="2400" dirty="0">
              <a:solidFill>
                <a:schemeClr val="bg1"/>
              </a:solidFill>
              <a:latin typeface="Agency FB" panose="020B0503020202020204" pitchFamily="34" charset="0"/>
              <a:cs typeface="Arial" pitchFamily="34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7842" y="1412777"/>
            <a:ext cx="4012894" cy="468004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157" name="Imagen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0013" y="0"/>
            <a:ext cx="1668462" cy="83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VID-20160914-WA0043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 flipH="1">
            <a:off x="461857" y="1503510"/>
            <a:ext cx="171660" cy="30517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C:\Users\ANGELICA.MORAO\Desktop\ESCUDO DISEC (ORIGINAL)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050" y="-100013"/>
            <a:ext cx="1133475" cy="11715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19" name="5 Título"/>
          <p:cNvSpPr txBox="1">
            <a:spLocks/>
          </p:cNvSpPr>
          <p:nvPr/>
        </p:nvSpPr>
        <p:spPr bwMode="auto">
          <a:xfrm>
            <a:off x="1487488" y="285750"/>
            <a:ext cx="1053623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es-CO" altLang="es-CO" sz="2000" b="1">
                <a:solidFill>
                  <a:schemeClr val="bg1"/>
                </a:solidFill>
                <a:latin typeface="Gill Sans MT" pitchFamily="34" charset="0"/>
              </a:rPr>
              <a:t>RESULTADOS OPERATIVOS (2016) RED DE APOYO Y SOLIDARIDAD CIUDADANA</a:t>
            </a:r>
          </a:p>
        </p:txBody>
      </p:sp>
      <p:pic>
        <p:nvPicPr>
          <p:cNvPr id="9221" name="Imagen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5950" y="5615260"/>
            <a:ext cx="1247775" cy="1054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3 Título"/>
          <p:cNvSpPr txBox="1">
            <a:spLocks/>
          </p:cNvSpPr>
          <p:nvPr/>
        </p:nvSpPr>
        <p:spPr bwMode="auto">
          <a:xfrm>
            <a:off x="3052763" y="5864225"/>
            <a:ext cx="6373812" cy="66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normAutofit fontScale="97500"/>
          </a:bodyPr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itchFamily="34" charset="0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itchFamily="34" charset="0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itchFamily="34" charset="0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itchFamily="34" charset="0"/>
              </a:defRPr>
            </a:lvl9pPr>
          </a:lstStyle>
          <a:p>
            <a:pPr algn="ctr" eaLnBrk="1" hangingPunct="1">
              <a:defRPr/>
            </a:pPr>
            <a:r>
              <a:rPr lang="es-CO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E-mail: </a:t>
            </a:r>
            <a:r>
              <a:rPr lang="es-CO" sz="2000" u="sng" dirty="0" smtClean="0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disec.arpec-redes</a:t>
            </a:r>
            <a:r>
              <a:rPr lang="es-ES" sz="2000" dirty="0" smtClean="0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@policia.gov.co</a:t>
            </a:r>
            <a:r>
              <a:rPr lang="es-E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s-ES" sz="20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CO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PBX: (1) 3159000 Ext. 9773 - 9192</a:t>
            </a:r>
            <a:endParaRPr lang="es-CO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" name="Grupo 1"/>
          <p:cNvGrpSpPr/>
          <p:nvPr/>
        </p:nvGrpSpPr>
        <p:grpSpPr>
          <a:xfrm>
            <a:off x="191344" y="888001"/>
            <a:ext cx="11832381" cy="4954955"/>
            <a:chOff x="191344" y="888001"/>
            <a:chExt cx="11832381" cy="4954955"/>
          </a:xfrm>
        </p:grpSpPr>
        <p:pic>
          <p:nvPicPr>
            <p:cNvPr id="9223" name="Picture 7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86473" y="908720"/>
              <a:ext cx="4750321" cy="49342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9224" name="Picture 8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1344" y="888001"/>
              <a:ext cx="3960440" cy="49172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9225" name="Picture 9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20337" y="908721"/>
              <a:ext cx="2903388" cy="47525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C:\Users\ANGELICA.MORAO\Desktop\ESCUDO DISEC (ORIGINAL)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7" y="-27384"/>
            <a:ext cx="905907" cy="936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Imagen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3317" y="840775"/>
            <a:ext cx="5471747" cy="5756577"/>
          </a:xfrm>
          <a:prstGeom prst="rect">
            <a:avLst/>
          </a:prstGeom>
        </p:spPr>
      </p:pic>
      <p:sp>
        <p:nvSpPr>
          <p:cNvPr id="2" name="5 Título"/>
          <p:cNvSpPr txBox="1">
            <a:spLocks/>
          </p:cNvSpPr>
          <p:nvPr/>
        </p:nvSpPr>
        <p:spPr>
          <a:xfrm>
            <a:off x="2351584" y="178727"/>
            <a:ext cx="9846029" cy="46166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s-CO"/>
            </a:defPPr>
            <a:lvl1pPr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Gill Sans MT" pitchFamily="34" charset="0"/>
                <a:ea typeface="+mj-ea"/>
                <a:cs typeface="+mj-cs"/>
              </a:defRPr>
            </a:lvl1pPr>
          </a:lstStyle>
          <a:p>
            <a:pPr eaLnBrk="1" hangingPunct="1"/>
            <a:r>
              <a:rPr lang="es-CO" dirty="0" smtClean="0">
                <a:solidFill>
                  <a:prstClr val="white"/>
                </a:solidFill>
              </a:rPr>
              <a:t>TRABAJO ARTICULADO – COMUNIDADES SEGURAS Y EN PAZ</a:t>
            </a:r>
            <a:endParaRPr lang="es-CO" dirty="0">
              <a:solidFill>
                <a:prstClr val="white"/>
              </a:solidFill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23090" y="4200544"/>
            <a:ext cx="12193590" cy="25408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eaLnBrk="1" fontAlgn="auto" hangingPunct="1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tabLst>
                <a:tab pos="4370070" algn="l"/>
              </a:tabLst>
            </a:pPr>
            <a:r>
              <a:rPr lang="es-CO" sz="2800" b="1" dirty="0">
                <a:solidFill>
                  <a:prstClr val="black"/>
                </a:solidFill>
                <a:ea typeface="MS Mincho" panose="02020609040205080304" pitchFamily="49" charset="-128"/>
                <a:cs typeface="Times New Roman" panose="02020603050405020304" pitchFamily="18" charset="0"/>
              </a:rPr>
              <a:t>El enfoque de la Seguridad Ciudadana debe ser comprendido como la suma de esfuerzos de todos los actores institucionales y sociales que participan de la  </a:t>
            </a:r>
            <a:r>
              <a:rPr lang="es-CO" sz="2800" b="1" i="1" dirty="0">
                <a:solidFill>
                  <a:prstClr val="black"/>
                </a:solidFill>
                <a:ea typeface="MS Mincho" panose="02020609040205080304" pitchFamily="49" charset="-128"/>
                <a:cs typeface="Times New Roman" panose="02020603050405020304" pitchFamily="18" charset="0"/>
              </a:rPr>
              <a:t>acción colectiva</a:t>
            </a:r>
            <a:r>
              <a:rPr lang="es-CO" sz="2800" b="1" dirty="0">
                <a:solidFill>
                  <a:prstClr val="black"/>
                </a:solidFill>
                <a:ea typeface="MS Mincho" panose="02020609040205080304" pitchFamily="49" charset="-128"/>
                <a:cs typeface="Times New Roman" panose="02020603050405020304" pitchFamily="18" charset="0"/>
              </a:rPr>
              <a:t>. “La seguridad es un bien público en buena parte indivisible que sólo se obtiene si gran cantidad de individuos y de instituciones cooperan”, a través de su real compromiso. </a:t>
            </a:r>
            <a:r>
              <a:rPr lang="es-CO" sz="2800" b="1" dirty="0" smtClean="0">
                <a:solidFill>
                  <a:prstClr val="black"/>
                </a:solidFill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endParaRPr lang="es-ES" sz="2800" b="1" dirty="0">
              <a:solidFill>
                <a:prstClr val="black"/>
              </a:solidFill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pic>
        <p:nvPicPr>
          <p:cNvPr id="19" name="Imagen 18" descr="LOGO SuperVigilancia.tif - Visualizador de fotos de Windows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7" t="25850" r="725" b="26900"/>
          <a:stretch/>
        </p:blipFill>
        <p:spPr>
          <a:xfrm>
            <a:off x="479376" y="2996952"/>
            <a:ext cx="2835481" cy="1098650"/>
          </a:xfrm>
          <a:prstGeom prst="rect">
            <a:avLst/>
          </a:prstGeom>
        </p:spPr>
      </p:pic>
      <p:pic>
        <p:nvPicPr>
          <p:cNvPr id="22" name="Imagen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845" y="1176536"/>
            <a:ext cx="1676400" cy="1676400"/>
          </a:xfrm>
          <a:prstGeom prst="rect">
            <a:avLst/>
          </a:prstGeom>
        </p:spPr>
      </p:pic>
      <p:pic>
        <p:nvPicPr>
          <p:cNvPr id="25" name="Imagen 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21707" y="994433"/>
            <a:ext cx="3213482" cy="1124718"/>
          </a:xfrm>
          <a:prstGeom prst="rect">
            <a:avLst/>
          </a:prstGeom>
        </p:spPr>
      </p:pic>
      <p:pic>
        <p:nvPicPr>
          <p:cNvPr id="26" name="Imagen 25"/>
          <p:cNvPicPr>
            <a:picLocks noChangeAspect="1"/>
          </p:cNvPicPr>
          <p:nvPr/>
        </p:nvPicPr>
        <p:blipFill rotWithShape="1">
          <a:blip r:embed="rId7"/>
          <a:srcRect l="4652" t="2497" r="4247" b="966"/>
          <a:stretch/>
        </p:blipFill>
        <p:spPr>
          <a:xfrm>
            <a:off x="1943245" y="1305923"/>
            <a:ext cx="1581459" cy="1519596"/>
          </a:xfrm>
          <a:prstGeom prst="rect">
            <a:avLst/>
          </a:prstGeom>
          <a:ln>
            <a:noFill/>
          </a:ln>
        </p:spPr>
      </p:pic>
      <p:pic>
        <p:nvPicPr>
          <p:cNvPr id="28" name="Imagen 2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40798" y="2953195"/>
            <a:ext cx="1492939" cy="1080119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2304" y="2298345"/>
            <a:ext cx="2492009" cy="2066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231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ACTUACION DE RAPSI EN EL CNP(2)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6">
            <a:lumMod val="75000"/>
          </a:schemeClr>
        </a:solidFill>
        <a:ln w="3175">
          <a:solidFill>
            <a:schemeClr val="bg1"/>
          </a:solidFill>
        </a:ln>
        <a:effectLst>
          <a:outerShdw blurRad="25400" algn="ctr" rotWithShape="0">
            <a:prstClr val="black">
              <a:alpha val="40000"/>
            </a:prstClr>
          </a:outerShdw>
        </a:effectLst>
      </a:spPr>
      <a:bodyPr rtlCol="0" anchor="ctr"/>
      <a:lstStyle>
        <a:defPPr algn="ctr">
          <a:defRPr sz="1600" b="1"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ACTUACION DE RAPSI EN EL CNP [Modo de compatibilidad]" id="{BED4B1CD-5F9C-4803-B708-D8D37E781FFE}" vid="{8516FF28-5396-4D89-AD48-60AA5278C09E}"/>
    </a:ext>
  </a:extLst>
</a:theme>
</file>

<file path=ppt/theme/theme2.xml><?xml version="1.0" encoding="utf-8"?>
<a:theme xmlns:a="http://schemas.openxmlformats.org/drawingml/2006/main" name="1_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6">
            <a:lumMod val="75000"/>
          </a:schemeClr>
        </a:solidFill>
        <a:ln w="3175">
          <a:solidFill>
            <a:schemeClr val="bg1"/>
          </a:solidFill>
        </a:ln>
        <a:effectLst>
          <a:outerShdw blurRad="25400" algn="ctr" rotWithShape="0">
            <a:prstClr val="black">
              <a:alpha val="40000"/>
            </a:prstClr>
          </a:outerShdw>
        </a:effectLst>
      </a:spPr>
      <a:bodyPr rtlCol="0" anchor="ctr"/>
      <a:lstStyle>
        <a:defPPr algn="ctr">
          <a:defRPr sz="1600" b="1"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6">
            <a:lumMod val="75000"/>
          </a:schemeClr>
        </a:solidFill>
        <a:ln w="3175">
          <a:solidFill>
            <a:schemeClr val="bg1"/>
          </a:solidFill>
        </a:ln>
        <a:effectLst>
          <a:outerShdw blurRad="25400" algn="ctr" rotWithShape="0">
            <a:prstClr val="black">
              <a:alpha val="40000"/>
            </a:prstClr>
          </a:outerShdw>
        </a:effectLst>
      </a:spPr>
      <a:bodyPr rtlCol="0" anchor="ctr"/>
      <a:lstStyle>
        <a:defPPr algn="ctr">
          <a:defRPr sz="1600" b="1"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ACTUACION DE RAPSI EN EL CNP(2)</Template>
  <TotalTime>45</TotalTime>
  <Words>389</Words>
  <Application>Microsoft Office PowerPoint</Application>
  <PresentationFormat>Panorámica</PresentationFormat>
  <Paragraphs>40</Paragraphs>
  <Slides>6</Slides>
  <Notes>2</Notes>
  <HiddenSlides>0</HiddenSlides>
  <MMClips>1</MMClips>
  <ScaleCrop>false</ScaleCrop>
  <HeadingPairs>
    <vt:vector size="6" baseType="variant">
      <vt:variant>
        <vt:lpstr>Fuentes usadas</vt:lpstr>
      </vt:variant>
      <vt:variant>
        <vt:i4>10</vt:i4>
      </vt:variant>
      <vt:variant>
        <vt:lpstr>Tema</vt:lpstr>
      </vt:variant>
      <vt:variant>
        <vt:i4>3</vt:i4>
      </vt:variant>
      <vt:variant>
        <vt:lpstr>Títulos de diapositiva</vt:lpstr>
      </vt:variant>
      <vt:variant>
        <vt:i4>6</vt:i4>
      </vt:variant>
    </vt:vector>
  </HeadingPairs>
  <TitlesOfParts>
    <vt:vector size="19" baseType="lpstr">
      <vt:lpstr>MS Mincho</vt:lpstr>
      <vt:lpstr>Agency FB</vt:lpstr>
      <vt:lpstr>Arial</vt:lpstr>
      <vt:lpstr>Calibri</vt:lpstr>
      <vt:lpstr>Calibri Light</vt:lpstr>
      <vt:lpstr>Candara</vt:lpstr>
      <vt:lpstr>Gill Sans MT</vt:lpstr>
      <vt:lpstr>Tahoma</vt:lpstr>
      <vt:lpstr>Times New Roman</vt:lpstr>
      <vt:lpstr>Verdana</vt:lpstr>
      <vt:lpstr>ACTUACION DE RAPSI EN EL CNP(2)</vt:lpstr>
      <vt:lpstr>1_Tema de Office</vt:lpstr>
      <vt:lpstr>2_Tema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Usuario</dc:creator>
  <cp:lastModifiedBy>DISEC - JADER ALBERTO LLERENA RIVAS</cp:lastModifiedBy>
  <cp:revision>14</cp:revision>
  <dcterms:created xsi:type="dcterms:W3CDTF">2016-09-15T16:02:08Z</dcterms:created>
  <dcterms:modified xsi:type="dcterms:W3CDTF">2016-09-20T23:55:32Z</dcterms:modified>
</cp:coreProperties>
</file>